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14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0997" y="532638"/>
            <a:ext cx="307022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4646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4646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4646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9800" y="1594865"/>
            <a:ext cx="3105785" cy="4408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05221" y="1549146"/>
            <a:ext cx="2654934" cy="3821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4646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3850" y="0"/>
            <a:ext cx="8496300" cy="161925"/>
          </a:xfrm>
          <a:custGeom>
            <a:avLst/>
            <a:gdLst/>
            <a:ahLst/>
            <a:cxnLst/>
            <a:rect l="l" t="t" r="r" b="b"/>
            <a:pathLst>
              <a:path w="8496300" h="161925">
                <a:moveTo>
                  <a:pt x="8496300" y="0"/>
                </a:moveTo>
                <a:lnTo>
                  <a:pt x="0" y="0"/>
                </a:lnTo>
                <a:lnTo>
                  <a:pt x="0" y="161925"/>
                </a:lnTo>
                <a:lnTo>
                  <a:pt x="8496300" y="161925"/>
                </a:lnTo>
                <a:lnTo>
                  <a:pt x="8496300" y="0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002" y="161925"/>
            <a:ext cx="8496046" cy="33180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3850" y="0"/>
            <a:ext cx="8496300" cy="161925"/>
          </a:xfrm>
          <a:custGeom>
            <a:avLst/>
            <a:gdLst/>
            <a:ahLst/>
            <a:cxnLst/>
            <a:rect l="l" t="t" r="r" b="b"/>
            <a:pathLst>
              <a:path w="8496300" h="161925">
                <a:moveTo>
                  <a:pt x="8496300" y="0"/>
                </a:moveTo>
                <a:lnTo>
                  <a:pt x="0" y="0"/>
                </a:lnTo>
                <a:lnTo>
                  <a:pt x="0" y="161925"/>
                </a:lnTo>
                <a:lnTo>
                  <a:pt x="8496300" y="161925"/>
                </a:lnTo>
                <a:lnTo>
                  <a:pt x="8496300" y="0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3850" y="1231900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12700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850" y="6683369"/>
            <a:ext cx="8496300" cy="161925"/>
          </a:xfrm>
          <a:custGeom>
            <a:avLst/>
            <a:gdLst/>
            <a:ahLst/>
            <a:cxnLst/>
            <a:rect l="l" t="t" r="r" b="b"/>
            <a:pathLst>
              <a:path w="8496300" h="161925">
                <a:moveTo>
                  <a:pt x="8496300" y="0"/>
                </a:moveTo>
                <a:lnTo>
                  <a:pt x="0" y="0"/>
                </a:lnTo>
                <a:lnTo>
                  <a:pt x="0" y="161925"/>
                </a:lnTo>
                <a:lnTo>
                  <a:pt x="8496300" y="161925"/>
                </a:lnTo>
                <a:lnTo>
                  <a:pt x="8496300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997" y="286258"/>
            <a:ext cx="8522004" cy="87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4646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595" y="1923034"/>
            <a:ext cx="4506595" cy="1744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5484" y="3657600"/>
              <a:ext cx="1284732" cy="4572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30800" y="3730574"/>
            <a:ext cx="10140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0311" y="3683508"/>
            <a:ext cx="858011" cy="4572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46517" y="3757422"/>
            <a:ext cx="549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74208" y="5236464"/>
            <a:ext cx="3049905" cy="944880"/>
            <a:chOff x="5474208" y="5236464"/>
            <a:chExt cx="3049905" cy="9448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4208" y="5236464"/>
              <a:ext cx="3049524" cy="457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0736" y="5480304"/>
              <a:ext cx="694944" cy="457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3412" y="5724144"/>
              <a:ext cx="641604" cy="457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0696" y="5724144"/>
              <a:ext cx="1650492" cy="4572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622416" y="5308472"/>
            <a:ext cx="2691765" cy="7569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7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deliver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require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R="1905" algn="ctr">
              <a:lnSpc>
                <a:spcPts val="1895"/>
              </a:lnSpc>
            </a:pP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have.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23459" y="144779"/>
            <a:ext cx="4014470" cy="1216660"/>
            <a:chOff x="4823459" y="144779"/>
            <a:chExt cx="4014470" cy="121666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3459" y="144779"/>
              <a:ext cx="1574291" cy="7894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3459" y="571499"/>
              <a:ext cx="4014216" cy="78943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34560">
              <a:lnSpc>
                <a:spcPts val="3340"/>
              </a:lnSpc>
              <a:spcBef>
                <a:spcPts val="95"/>
              </a:spcBef>
            </a:pPr>
            <a:r>
              <a:rPr sz="2800" b="0" spc="140" dirty="0">
                <a:solidFill>
                  <a:srgbClr val="FFFFFF"/>
                </a:solidFill>
                <a:latin typeface="Arial"/>
                <a:cs typeface="Arial"/>
              </a:rPr>
              <a:t>Ixpert</a:t>
            </a:r>
            <a:endParaRPr sz="2800">
              <a:latin typeface="Arial"/>
              <a:cs typeface="Arial"/>
            </a:endParaRPr>
          </a:p>
          <a:p>
            <a:pPr marL="4734560">
              <a:lnSpc>
                <a:spcPts val="3340"/>
              </a:lnSpc>
            </a:pPr>
            <a:r>
              <a:rPr sz="2800" b="0" spc="11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2800" b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spc="95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Multiple</a:t>
            </a:r>
            <a:r>
              <a:rPr spc="210" dirty="0"/>
              <a:t> </a:t>
            </a:r>
            <a:r>
              <a:rPr spc="120" dirty="0"/>
              <a:t>Pricing</a:t>
            </a:r>
            <a:r>
              <a:rPr spc="254" dirty="0"/>
              <a:t> </a:t>
            </a:r>
            <a:r>
              <a:rPr spc="120" dirty="0"/>
              <a:t>Levels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2280665"/>
            <a:ext cx="3031490" cy="153035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Normal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List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price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Multiple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sales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prices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5" dirty="0">
                <a:latin typeface="Cambria"/>
                <a:cs typeface="Cambria"/>
              </a:rPr>
              <a:t>Customer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price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discount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7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0" dirty="0">
                <a:latin typeface="Cambria"/>
                <a:cs typeface="Cambria"/>
              </a:rPr>
              <a:t>Volume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discount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pricing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914" y="4457089"/>
            <a:ext cx="3199965" cy="1544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8871" y="2355595"/>
            <a:ext cx="2209800" cy="1371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Inventory</a:t>
            </a:r>
            <a:r>
              <a:rPr spc="260" dirty="0"/>
              <a:t> </a:t>
            </a:r>
            <a:r>
              <a:rPr spc="125" dirty="0"/>
              <a:t>Controls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842642"/>
            <a:ext cx="5942965" cy="479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Cambria"/>
                <a:cs typeface="Cambria"/>
              </a:rPr>
              <a:t>Maintains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sales,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costs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goods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45" dirty="0">
                <a:latin typeface="Cambria"/>
                <a:cs typeface="Cambria"/>
              </a:rPr>
              <a:t>and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inventory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ledgers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Cambria"/>
              <a:cs typeface="Cambria"/>
            </a:endParaRPr>
          </a:p>
          <a:p>
            <a:pPr marL="378460" indent="-36576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377825" algn="l"/>
                <a:tab pos="378460" algn="l"/>
              </a:tabLst>
            </a:pPr>
            <a:r>
              <a:rPr sz="1800" spc="75" dirty="0">
                <a:latin typeface="Cambria"/>
                <a:cs typeface="Cambria"/>
              </a:rPr>
              <a:t>Inventory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depletion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based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on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sales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75" dirty="0">
                <a:latin typeface="Cambria"/>
                <a:cs typeface="Cambria"/>
              </a:rPr>
              <a:t>Inventory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usage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forecast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capability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0" dirty="0">
                <a:latin typeface="Cambria"/>
                <a:cs typeface="Cambria"/>
              </a:rPr>
              <a:t>Create,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review,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195" dirty="0">
                <a:latin typeface="Cambria"/>
                <a:cs typeface="Cambria"/>
              </a:rPr>
              <a:t>&amp;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edit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purchase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orders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Track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historical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inventory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purchase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10" dirty="0">
                <a:latin typeface="Cambria"/>
                <a:cs typeface="Cambria"/>
              </a:rPr>
              <a:t>Create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barcode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labels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inventory</a:t>
            </a:r>
            <a:endParaRPr sz="1800">
              <a:latin typeface="Cambria"/>
              <a:cs typeface="Cambria"/>
            </a:endParaRPr>
          </a:p>
          <a:p>
            <a:pPr marL="378460" indent="-365760">
              <a:lnSpc>
                <a:spcPct val="100000"/>
              </a:lnSpc>
              <a:spcBef>
                <a:spcPts val="325"/>
              </a:spcBef>
              <a:buClr>
                <a:srgbClr val="EFAB00"/>
              </a:buClr>
              <a:buFont typeface="Symbol"/>
              <a:buChar char=""/>
              <a:tabLst>
                <a:tab pos="377825" algn="l"/>
                <a:tab pos="378460" algn="l"/>
              </a:tabLst>
            </a:pPr>
            <a:r>
              <a:rPr sz="1800" spc="75" dirty="0">
                <a:latin typeface="Cambria"/>
                <a:cs typeface="Cambria"/>
              </a:rPr>
              <a:t>Inventory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list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triggered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by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inventory</a:t>
            </a:r>
            <a:endParaRPr sz="1800">
              <a:latin typeface="Cambria"/>
              <a:cs typeface="Cambria"/>
            </a:endParaRPr>
          </a:p>
          <a:p>
            <a:pPr marL="377825" marR="1514475">
              <a:lnSpc>
                <a:spcPct val="126099"/>
              </a:lnSpc>
            </a:pPr>
            <a:r>
              <a:rPr sz="1800" dirty="0">
                <a:latin typeface="Cambria"/>
                <a:cs typeface="Cambria"/>
              </a:rPr>
              <a:t>level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falling</a:t>
            </a:r>
            <a:r>
              <a:rPr sz="1800" spc="254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below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pre-</a:t>
            </a:r>
            <a:r>
              <a:rPr sz="1800" spc="75" dirty="0">
                <a:latin typeface="Cambria"/>
                <a:cs typeface="Cambria"/>
              </a:rPr>
              <a:t>defined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norms </a:t>
            </a:r>
            <a:r>
              <a:rPr sz="1800" spc="85" dirty="0">
                <a:latin typeface="Cambria"/>
                <a:cs typeface="Cambria"/>
              </a:rPr>
              <a:t>batchwise</a:t>
            </a:r>
            <a:endParaRPr sz="1800">
              <a:latin typeface="Cambria"/>
              <a:cs typeface="Cambria"/>
            </a:endParaRPr>
          </a:p>
          <a:p>
            <a:pPr marL="378460" indent="-365760">
              <a:lnSpc>
                <a:spcPct val="100000"/>
              </a:lnSpc>
              <a:spcBef>
                <a:spcPts val="570"/>
              </a:spcBef>
              <a:buClr>
                <a:srgbClr val="EFAB00"/>
              </a:buClr>
              <a:buFont typeface="Symbol"/>
              <a:buChar char=""/>
              <a:tabLst>
                <a:tab pos="377825" algn="l"/>
                <a:tab pos="378460" algn="l"/>
              </a:tabLst>
            </a:pPr>
            <a:r>
              <a:rPr sz="1800" spc="140" dirty="0">
                <a:latin typeface="Cambria"/>
                <a:cs typeface="Cambria"/>
              </a:rPr>
              <a:t>Sales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50" dirty="0">
                <a:latin typeface="Cambria"/>
                <a:cs typeface="Cambria"/>
              </a:rPr>
              <a:t>and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Purchase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tracked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batch-</a:t>
            </a:r>
            <a:r>
              <a:rPr sz="1800" spc="40" dirty="0">
                <a:latin typeface="Cambria"/>
                <a:cs typeface="Cambria"/>
              </a:rPr>
              <a:t>wise</a:t>
            </a:r>
            <a:endParaRPr sz="1800">
              <a:latin typeface="Cambria"/>
              <a:cs typeface="Cambria"/>
            </a:endParaRPr>
          </a:p>
          <a:p>
            <a:pPr marL="377825">
              <a:lnSpc>
                <a:spcPct val="100000"/>
              </a:lnSpc>
              <a:spcBef>
                <a:spcPts val="550"/>
              </a:spcBef>
            </a:pPr>
            <a:r>
              <a:rPr sz="1800" spc="200" dirty="0">
                <a:latin typeface="Cambria"/>
                <a:cs typeface="Cambria"/>
              </a:rPr>
              <a:t>,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expiry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date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wise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50" dirty="0">
                <a:latin typeface="Cambria"/>
                <a:cs typeface="Cambria"/>
              </a:rPr>
              <a:t>and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price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wise</a:t>
            </a:r>
            <a:endParaRPr sz="1800">
              <a:latin typeface="Cambria"/>
              <a:cs typeface="Cambria"/>
            </a:endParaRPr>
          </a:p>
          <a:p>
            <a:pPr marL="377825" marR="1461770" indent="-365760">
              <a:lnSpc>
                <a:spcPct val="126099"/>
              </a:lnSpc>
              <a:buClr>
                <a:srgbClr val="EFAB00"/>
              </a:buClr>
              <a:buFont typeface="Symbol"/>
              <a:buChar char=""/>
              <a:tabLst>
                <a:tab pos="377825" algn="l"/>
                <a:tab pos="378460" algn="l"/>
              </a:tabLst>
            </a:pPr>
            <a:r>
              <a:rPr sz="1800" spc="105" dirty="0">
                <a:latin typeface="Cambria"/>
                <a:cs typeface="Cambria"/>
              </a:rPr>
              <a:t>Track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down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all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items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in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55" dirty="0">
                <a:latin typeface="Cambria"/>
                <a:cs typeface="Cambria"/>
              </a:rPr>
              <a:t>a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batch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even </a:t>
            </a:r>
            <a:r>
              <a:rPr sz="1800" spc="70" dirty="0">
                <a:latin typeface="Cambria"/>
                <a:cs typeface="Cambria"/>
              </a:rPr>
              <a:t>after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distribution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1150" y="2346960"/>
            <a:ext cx="3429000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Inventory</a:t>
            </a:r>
            <a:r>
              <a:rPr spc="260" dirty="0"/>
              <a:t> </a:t>
            </a:r>
            <a:r>
              <a:rPr spc="114" dirty="0"/>
              <a:t>Attributes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713738"/>
            <a:ext cx="753427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spc="80" dirty="0">
                <a:latin typeface="Cambria"/>
                <a:cs typeface="Cambria"/>
              </a:rPr>
              <a:t>The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software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captures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detailed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information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products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with </a:t>
            </a:r>
            <a:r>
              <a:rPr sz="1800" spc="80" dirty="0">
                <a:latin typeface="Cambria"/>
                <a:cs typeface="Cambria"/>
              </a:rPr>
              <a:t>multiple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attributes: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435" y="2624074"/>
            <a:ext cx="5410200" cy="26657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30" dirty="0">
                <a:latin typeface="Cambria"/>
                <a:cs typeface="Cambria"/>
              </a:rPr>
              <a:t>Batches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(with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manufacturing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spc="145" dirty="0">
                <a:latin typeface="Cambria"/>
                <a:cs typeface="Cambria"/>
              </a:rPr>
              <a:t>and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expiry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date)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30" dirty="0">
                <a:latin typeface="Cambria"/>
                <a:cs typeface="Cambria"/>
              </a:rPr>
              <a:t>Brand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dirty="0">
                <a:solidFill>
                  <a:srgbClr val="EFAB00"/>
                </a:solidFill>
                <a:latin typeface="Symbol"/>
                <a:cs typeface="Symbol"/>
              </a:rPr>
              <a:t>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solidFill>
                  <a:srgbClr val="EFAB00"/>
                </a:solidFill>
                <a:latin typeface="Symbol"/>
                <a:cs typeface="Symbol"/>
              </a:rPr>
              <a:t>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dirty="0">
                <a:solidFill>
                  <a:srgbClr val="EFAB00"/>
                </a:solidFill>
                <a:latin typeface="Symbol"/>
                <a:cs typeface="Symbol"/>
              </a:rPr>
              <a:t>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solidFill>
                  <a:srgbClr val="EFAB00"/>
                </a:solidFill>
                <a:latin typeface="Symbol"/>
                <a:cs typeface="Symbol"/>
              </a:rPr>
              <a:t>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solidFill>
                  <a:srgbClr val="EFAB00"/>
                </a:solidFill>
                <a:latin typeface="Symbol"/>
                <a:cs typeface="Symbol"/>
              </a:rPr>
              <a:t>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755" y="3439467"/>
            <a:ext cx="2780030" cy="25349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85" dirty="0">
                <a:latin typeface="Cambria"/>
                <a:cs typeface="Cambria"/>
              </a:rPr>
              <a:t>Category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spc="70" dirty="0">
                <a:latin typeface="Cambria"/>
                <a:cs typeface="Cambria"/>
              </a:rPr>
              <a:t>Size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spc="95" dirty="0">
                <a:latin typeface="Cambria"/>
                <a:cs typeface="Cambria"/>
              </a:rPr>
              <a:t>Variant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800" spc="80" dirty="0">
                <a:latin typeface="Cambria"/>
                <a:cs typeface="Cambria"/>
              </a:rPr>
              <a:t>Multiple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Unit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Measure</a:t>
            </a:r>
            <a:endParaRPr sz="1800">
              <a:latin typeface="Cambria"/>
              <a:cs typeface="Cambria"/>
            </a:endParaRPr>
          </a:p>
          <a:p>
            <a:pPr marL="12700" marR="901065">
              <a:lnSpc>
                <a:spcPts val="2940"/>
              </a:lnSpc>
              <a:spcBef>
                <a:spcPts val="90"/>
              </a:spcBef>
            </a:pPr>
            <a:r>
              <a:rPr sz="1800" spc="80" dirty="0">
                <a:latin typeface="Cambria"/>
                <a:cs typeface="Cambria"/>
              </a:rPr>
              <a:t>Multiple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Pricelist </a:t>
            </a:r>
            <a:r>
              <a:rPr sz="1800" spc="145" dirty="0">
                <a:latin typeface="Cambria"/>
                <a:cs typeface="Cambria"/>
              </a:rPr>
              <a:t>Batch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Number </a:t>
            </a:r>
            <a:r>
              <a:rPr sz="1800" spc="95" dirty="0">
                <a:latin typeface="Cambria"/>
                <a:cs typeface="Cambria"/>
              </a:rPr>
              <a:t>Expiry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Date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49823" y="3680459"/>
            <a:ext cx="2702560" cy="2702560"/>
            <a:chOff x="5449823" y="3680459"/>
            <a:chExt cx="2702560" cy="27025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953" y="3680459"/>
              <a:ext cx="1309806" cy="10160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9823" y="4585715"/>
              <a:ext cx="694944" cy="15468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19" y="5949695"/>
              <a:ext cx="1623059" cy="4328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6931" y="4585715"/>
              <a:ext cx="694944" cy="15468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8939" y="3680459"/>
              <a:ext cx="1328927" cy="10256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959" y="4387595"/>
              <a:ext cx="1287780" cy="128778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396354" y="4856226"/>
            <a:ext cx="807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38315" y="3290315"/>
            <a:ext cx="925067" cy="92659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557518" y="3615944"/>
            <a:ext cx="488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FFFFFF"/>
                </a:solidFill>
                <a:latin typeface="Cambria"/>
                <a:cs typeface="Cambria"/>
              </a:rPr>
              <a:t>Brand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52943" y="4174235"/>
            <a:ext cx="926592" cy="9250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752080" y="4402023"/>
            <a:ext cx="52260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spc="55" dirty="0">
                <a:solidFill>
                  <a:srgbClr val="FFFFFF"/>
                </a:solidFill>
                <a:latin typeface="Cambria"/>
                <a:cs typeface="Cambria"/>
              </a:rPr>
              <a:t>Catego</a:t>
            </a:r>
            <a:endParaRPr sz="1200">
              <a:latin typeface="Cambria"/>
              <a:cs typeface="Cambria"/>
            </a:endParaRPr>
          </a:p>
          <a:p>
            <a:pPr marL="5715" algn="ctr">
              <a:lnSpc>
                <a:spcPts val="1370"/>
              </a:lnSpc>
            </a:pPr>
            <a:r>
              <a:rPr sz="1200" spc="-25" dirty="0">
                <a:solidFill>
                  <a:srgbClr val="FFFFFF"/>
                </a:solidFill>
                <a:latin typeface="Cambria"/>
                <a:cs typeface="Cambria"/>
              </a:rPr>
              <a:t>ry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89647" y="5602223"/>
            <a:ext cx="925068" cy="92659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263130" y="5929071"/>
            <a:ext cx="580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FFFFFF"/>
                </a:solidFill>
                <a:latin typeface="Cambria"/>
                <a:cs typeface="Cambria"/>
              </a:rPr>
              <a:t>Variant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6984" y="5602223"/>
            <a:ext cx="925067" cy="92659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806185" y="5929071"/>
            <a:ext cx="488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Flavor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22164" y="4174235"/>
            <a:ext cx="926591" cy="92506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423661" y="4499229"/>
            <a:ext cx="318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Size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Inventory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6737" y="2040314"/>
            <a:ext cx="3692525" cy="40601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Inter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155" dirty="0">
                <a:latin typeface="Cambria"/>
                <a:cs typeface="Cambria"/>
              </a:rPr>
              <a:t>Branch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Transfers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0" dirty="0">
                <a:latin typeface="Cambria"/>
                <a:cs typeface="Cambria"/>
              </a:rPr>
              <a:t>Stock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Requisition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branch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0" dirty="0">
                <a:latin typeface="Cambria"/>
                <a:cs typeface="Cambria"/>
              </a:rPr>
              <a:t>Stock </a:t>
            </a:r>
            <a:r>
              <a:rPr sz="1800" spc="85" dirty="0">
                <a:latin typeface="Cambria"/>
                <a:cs typeface="Cambria"/>
              </a:rPr>
              <a:t>Transfer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to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Branch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7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0" dirty="0">
                <a:latin typeface="Cambria"/>
                <a:cs typeface="Cambria"/>
              </a:rPr>
              <a:t>Stock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Received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45" dirty="0">
                <a:latin typeface="Cambria"/>
                <a:cs typeface="Cambria"/>
              </a:rPr>
              <a:t> Branch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75" dirty="0">
                <a:latin typeface="Cambria"/>
                <a:cs typeface="Cambria"/>
              </a:rPr>
              <a:t>Inventory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Adjustments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7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10" dirty="0">
                <a:latin typeface="Cambria"/>
                <a:cs typeface="Cambria"/>
              </a:rPr>
              <a:t>Shortages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35" dirty="0">
                <a:latin typeface="Cambria"/>
                <a:cs typeface="Cambria"/>
              </a:rPr>
              <a:t>Excesses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5" dirty="0">
                <a:latin typeface="Cambria"/>
                <a:cs typeface="Cambria"/>
              </a:rPr>
              <a:t>Internal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Consumption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7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5" dirty="0">
                <a:latin typeface="Cambria"/>
                <a:cs typeface="Cambria"/>
              </a:rPr>
              <a:t>Track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products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batch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wise</a:t>
            </a:r>
            <a:endParaRPr sz="1800">
              <a:latin typeface="Cambria"/>
              <a:cs typeface="Cambria"/>
            </a:endParaRPr>
          </a:p>
          <a:p>
            <a:pPr marL="286385" marR="43815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5" dirty="0">
                <a:latin typeface="Cambria"/>
                <a:cs typeface="Cambria"/>
              </a:rPr>
              <a:t>Track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products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with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batch </a:t>
            </a:r>
            <a:r>
              <a:rPr sz="1800" spc="150" dirty="0">
                <a:latin typeface="Cambria"/>
                <a:cs typeface="Cambria"/>
              </a:rPr>
              <a:t>and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expiry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date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8870" y="2718435"/>
            <a:ext cx="220980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11912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Manufacturing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226566"/>
            <a:ext cx="7546975" cy="45529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1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95" dirty="0">
                <a:latin typeface="Cambria"/>
                <a:cs typeface="Cambria"/>
              </a:rPr>
              <a:t>Define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BOM/Recipes</a:t>
            </a: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95" dirty="0">
                <a:latin typeface="Cambria"/>
                <a:cs typeface="Cambria"/>
              </a:rPr>
              <a:t>Multiple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Processes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5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05" dirty="0">
                <a:latin typeface="Cambria"/>
                <a:cs typeface="Cambria"/>
              </a:rPr>
              <a:t>Routing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chart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definition-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output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from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one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process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is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input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next </a:t>
            </a:r>
            <a:r>
              <a:rPr sz="1800" spc="90" dirty="0">
                <a:latin typeface="Cambria"/>
                <a:cs typeface="Cambria"/>
              </a:rPr>
              <a:t>process</a:t>
            </a: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75" dirty="0">
                <a:latin typeface="Cambria"/>
                <a:cs typeface="Cambria"/>
              </a:rPr>
              <a:t>Work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Orders</a:t>
            </a: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spcBef>
                <a:spcPts val="10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30" dirty="0">
                <a:latin typeface="Cambria"/>
                <a:cs typeface="Cambria"/>
              </a:rPr>
              <a:t>Issue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to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50" dirty="0">
                <a:latin typeface="Cambria"/>
                <a:cs typeface="Cambria"/>
              </a:rPr>
              <a:t>and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receipt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from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Production</a:t>
            </a: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80" dirty="0">
                <a:latin typeface="Cambria"/>
                <a:cs typeface="Cambria"/>
              </a:rPr>
              <a:t>Each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stage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track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60" dirty="0">
                <a:latin typeface="Cambria"/>
                <a:cs typeface="Cambria"/>
              </a:rPr>
              <a:t>Output,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By-</a:t>
            </a:r>
            <a:r>
              <a:rPr sz="1800" spc="100" dirty="0">
                <a:latin typeface="Cambria"/>
                <a:cs typeface="Cambria"/>
              </a:rPr>
              <a:t>product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50" dirty="0">
                <a:latin typeface="Cambria"/>
                <a:cs typeface="Cambria"/>
              </a:rPr>
              <a:t>and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Scrap</a:t>
            </a: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30" dirty="0">
                <a:latin typeface="Cambria"/>
                <a:cs typeface="Cambria"/>
              </a:rPr>
              <a:t>By-</a:t>
            </a:r>
            <a:r>
              <a:rPr sz="1800" spc="105" dirty="0">
                <a:latin typeface="Cambria"/>
                <a:cs typeface="Cambria"/>
              </a:rPr>
              <a:t>products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may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be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re-</a:t>
            </a:r>
            <a:r>
              <a:rPr sz="1800" spc="65" dirty="0">
                <a:latin typeface="Cambria"/>
                <a:cs typeface="Cambria"/>
              </a:rPr>
              <a:t>worked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or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scrapped</a:t>
            </a: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80" dirty="0">
                <a:latin typeface="Cambria"/>
                <a:cs typeface="Cambria"/>
              </a:rPr>
              <a:t>Workers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Scheduling</a:t>
            </a: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55" dirty="0">
                <a:latin typeface="Cambria"/>
                <a:cs typeface="Cambria"/>
              </a:rPr>
              <a:t>Batch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Number</a:t>
            </a: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05" dirty="0">
                <a:latin typeface="Cambria"/>
                <a:cs typeface="Cambria"/>
              </a:rPr>
              <a:t>Expiry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Date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5306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Job</a:t>
            </a:r>
            <a:r>
              <a:rPr spc="245" dirty="0"/>
              <a:t> </a:t>
            </a:r>
            <a:r>
              <a:rPr spc="-20" dirty="0"/>
              <a:t>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465834"/>
            <a:ext cx="703580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225" dirty="0">
                <a:latin typeface="Cambria"/>
                <a:cs typeface="Cambria"/>
              </a:rPr>
              <a:t>Job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Work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Management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20" dirty="0">
                <a:latin typeface="Cambria"/>
                <a:cs typeface="Cambria"/>
              </a:rPr>
              <a:t>Issue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225" dirty="0">
                <a:latin typeface="Cambria"/>
                <a:cs typeface="Cambria"/>
              </a:rPr>
              <a:t>Job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Work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(QC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approved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Raw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Material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only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if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needed)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20" dirty="0">
                <a:latin typeface="Cambria"/>
                <a:cs typeface="Cambria"/>
              </a:rPr>
              <a:t>Return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from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225" dirty="0">
                <a:latin typeface="Cambria"/>
                <a:cs typeface="Cambria"/>
              </a:rPr>
              <a:t>Job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Work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280" dirty="0">
                <a:latin typeface="Cambria"/>
                <a:cs typeface="Cambria"/>
              </a:rPr>
              <a:t>QC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before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acceptance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80" dirty="0">
                <a:latin typeface="Cambria"/>
                <a:cs typeface="Cambria"/>
              </a:rPr>
              <a:t>Approved,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Rejected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50" dirty="0">
                <a:latin typeface="Cambria"/>
                <a:cs typeface="Cambria"/>
              </a:rPr>
              <a:t>and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Re-</a:t>
            </a:r>
            <a:r>
              <a:rPr sz="1800" spc="55" dirty="0">
                <a:latin typeface="Cambria"/>
                <a:cs typeface="Cambria"/>
              </a:rPr>
              <a:t>Work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00" dirty="0">
                <a:latin typeface="Cambria"/>
                <a:cs typeface="Cambria"/>
              </a:rPr>
              <a:t>Tracking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goods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with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each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225" dirty="0">
                <a:latin typeface="Cambria"/>
                <a:cs typeface="Cambria"/>
              </a:rPr>
              <a:t>Job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Worker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800">
              <a:latin typeface="Cambria"/>
              <a:cs typeface="Cambr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75" dirty="0">
                <a:latin typeface="Cambria"/>
                <a:cs typeface="Cambria"/>
              </a:rPr>
              <a:t>Parallel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processes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In-</a:t>
            </a:r>
            <a:r>
              <a:rPr sz="1800" spc="130" dirty="0">
                <a:latin typeface="Cambria"/>
                <a:cs typeface="Cambria"/>
              </a:rPr>
              <a:t>house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production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50" dirty="0">
                <a:latin typeface="Cambria"/>
                <a:cs typeface="Cambria"/>
              </a:rPr>
              <a:t>and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225" dirty="0">
                <a:latin typeface="Cambria"/>
                <a:cs typeface="Cambria"/>
              </a:rPr>
              <a:t>Job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Work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5306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Job</a:t>
            </a:r>
            <a:r>
              <a:rPr spc="245" dirty="0"/>
              <a:t> </a:t>
            </a:r>
            <a:r>
              <a:rPr spc="-20" dirty="0"/>
              <a:t>Work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410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863215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Issue</a:t>
            </a:r>
            <a:r>
              <a:rPr spc="240" dirty="0"/>
              <a:t> </a:t>
            </a:r>
            <a:r>
              <a:rPr spc="155" dirty="0"/>
              <a:t>to</a:t>
            </a:r>
            <a:r>
              <a:rPr spc="240" dirty="0"/>
              <a:t> </a:t>
            </a:r>
            <a:r>
              <a:rPr spc="265" dirty="0"/>
              <a:t>Job</a:t>
            </a:r>
            <a:r>
              <a:rPr spc="254" dirty="0"/>
              <a:t> </a:t>
            </a:r>
            <a:r>
              <a:rPr spc="-20" dirty="0"/>
              <a:t>Work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22123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GIN</a:t>
            </a:r>
            <a:r>
              <a:rPr spc="250" dirty="0"/>
              <a:t> </a:t>
            </a:r>
            <a:r>
              <a:rPr spc="90" dirty="0"/>
              <a:t>return</a:t>
            </a:r>
            <a:r>
              <a:rPr spc="235" dirty="0"/>
              <a:t> </a:t>
            </a:r>
            <a:r>
              <a:rPr spc="105" dirty="0"/>
              <a:t>from</a:t>
            </a:r>
            <a:r>
              <a:rPr spc="260" dirty="0"/>
              <a:t> </a:t>
            </a:r>
            <a:r>
              <a:rPr spc="265" dirty="0"/>
              <a:t>Job</a:t>
            </a:r>
            <a:r>
              <a:rPr spc="245" dirty="0"/>
              <a:t> </a:t>
            </a:r>
            <a:r>
              <a:rPr spc="-20" dirty="0"/>
              <a:t>Work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3999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16027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Quality</a:t>
            </a:r>
            <a:r>
              <a:rPr spc="235" dirty="0"/>
              <a:t> </a:t>
            </a:r>
            <a:r>
              <a:rPr spc="140" dirty="0"/>
              <a:t>Control</a:t>
            </a:r>
            <a:r>
              <a:rPr spc="235" dirty="0"/>
              <a:t> </a:t>
            </a:r>
            <a:r>
              <a:rPr dirty="0"/>
              <a:t>-</a:t>
            </a:r>
            <a:r>
              <a:rPr spc="270" dirty="0"/>
              <a:t> </a:t>
            </a:r>
            <a:r>
              <a:rPr spc="265" dirty="0"/>
              <a:t>Job</a:t>
            </a:r>
            <a:r>
              <a:rPr spc="270" dirty="0"/>
              <a:t> </a:t>
            </a:r>
            <a:r>
              <a:rPr spc="-20" dirty="0"/>
              <a:t>Work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3999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9373" y="3833317"/>
            <a:ext cx="2827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80" dirty="0">
                <a:latin typeface="Cambria"/>
                <a:cs typeface="Cambria"/>
              </a:rPr>
              <a:t>Ixpert</a:t>
            </a:r>
            <a:r>
              <a:rPr sz="3600" b="1" spc="395" dirty="0">
                <a:latin typeface="Cambria"/>
                <a:cs typeface="Cambria"/>
              </a:rPr>
              <a:t> </a:t>
            </a:r>
            <a:r>
              <a:rPr sz="3600" b="1" spc="355" dirty="0">
                <a:latin typeface="Trebuchet MS"/>
                <a:cs typeface="Trebuchet MS"/>
              </a:rPr>
              <a:t>–</a:t>
            </a:r>
            <a:r>
              <a:rPr sz="3600" b="1" spc="355" dirty="0">
                <a:latin typeface="Cambria"/>
                <a:cs typeface="Cambria"/>
              </a:rPr>
              <a:t>ERP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410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39065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Goods</a:t>
            </a:r>
            <a:r>
              <a:rPr spc="290" dirty="0"/>
              <a:t> </a:t>
            </a:r>
            <a:r>
              <a:rPr spc="155" dirty="0"/>
              <a:t>Receipt</a:t>
            </a:r>
            <a:r>
              <a:rPr spc="275" dirty="0"/>
              <a:t> </a:t>
            </a:r>
            <a:r>
              <a:rPr spc="130" dirty="0"/>
              <a:t>Note</a:t>
            </a:r>
            <a:r>
              <a:rPr spc="295" dirty="0"/>
              <a:t> </a:t>
            </a:r>
            <a:r>
              <a:rPr dirty="0"/>
              <a:t>(GRN)-</a:t>
            </a:r>
            <a:r>
              <a:rPr spc="285" dirty="0"/>
              <a:t> </a:t>
            </a:r>
            <a:r>
              <a:rPr spc="265" dirty="0"/>
              <a:t>Job</a:t>
            </a:r>
            <a:r>
              <a:rPr spc="310" dirty="0"/>
              <a:t> </a:t>
            </a:r>
            <a:r>
              <a:rPr spc="-20" dirty="0"/>
              <a:t>Work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4" y="1295399"/>
            <a:ext cx="9127435" cy="55625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54952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Expired</a:t>
            </a:r>
            <a:r>
              <a:rPr spc="229" dirty="0"/>
              <a:t> </a:t>
            </a:r>
            <a:r>
              <a:rPr spc="140" dirty="0"/>
              <a:t>Goods</a:t>
            </a:r>
            <a:r>
              <a:rPr spc="254" dirty="0"/>
              <a:t> </a:t>
            </a:r>
            <a:r>
              <a:rPr spc="110" dirty="0"/>
              <a:t>Report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799"/>
            <a:ext cx="9144000" cy="57911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430655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Purchase</a:t>
            </a:r>
            <a:r>
              <a:rPr spc="225" dirty="0"/>
              <a:t> </a:t>
            </a:r>
            <a:r>
              <a:rPr spc="135" dirty="0"/>
              <a:t>Invoice</a:t>
            </a:r>
            <a:r>
              <a:rPr spc="245" dirty="0"/>
              <a:t> </a:t>
            </a:r>
            <a:r>
              <a:rPr spc="110" dirty="0"/>
              <a:t>with</a:t>
            </a:r>
            <a:r>
              <a:rPr spc="270" dirty="0"/>
              <a:t> </a:t>
            </a:r>
            <a:r>
              <a:rPr spc="175" dirty="0"/>
              <a:t>Batch</a:t>
            </a:r>
            <a:r>
              <a:rPr spc="250" dirty="0"/>
              <a:t> </a:t>
            </a:r>
            <a:r>
              <a:rPr spc="105" dirty="0"/>
              <a:t>Details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9198"/>
            <a:ext cx="9144000" cy="5638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36931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Sales</a:t>
            </a:r>
            <a:r>
              <a:rPr spc="240" dirty="0"/>
              <a:t> </a:t>
            </a:r>
            <a:r>
              <a:rPr spc="55" dirty="0"/>
              <a:t>Order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638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483485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Bill</a:t>
            </a:r>
            <a:r>
              <a:rPr spc="220" dirty="0"/>
              <a:t> </a:t>
            </a:r>
            <a:r>
              <a:rPr spc="105" dirty="0"/>
              <a:t>of</a:t>
            </a:r>
            <a:r>
              <a:rPr spc="254" dirty="0"/>
              <a:t> </a:t>
            </a:r>
            <a:r>
              <a:rPr spc="114" dirty="0"/>
              <a:t>Material/Recipe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570604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Job</a:t>
            </a:r>
            <a:r>
              <a:rPr spc="245" dirty="0"/>
              <a:t> </a:t>
            </a:r>
            <a:r>
              <a:rPr spc="114" dirty="0"/>
              <a:t>Card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398"/>
            <a:ext cx="9144000" cy="5876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599"/>
            <a:ext cx="9144000" cy="58673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151505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Routing</a:t>
            </a:r>
            <a:r>
              <a:rPr spc="235" dirty="0"/>
              <a:t> </a:t>
            </a:r>
            <a:r>
              <a:rPr spc="155" dirty="0"/>
              <a:t>Chart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3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5317" y="129032"/>
            <a:ext cx="4683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Issue</a:t>
            </a:r>
            <a:r>
              <a:rPr spc="240" dirty="0"/>
              <a:t> </a:t>
            </a:r>
            <a:r>
              <a:rPr spc="105" dirty="0"/>
              <a:t>from</a:t>
            </a:r>
            <a:r>
              <a:rPr spc="240" dirty="0"/>
              <a:t> </a:t>
            </a:r>
            <a:r>
              <a:rPr spc="110" dirty="0"/>
              <a:t>Process</a:t>
            </a:r>
            <a:r>
              <a:rPr spc="229" dirty="0"/>
              <a:t> </a:t>
            </a:r>
            <a:r>
              <a:rPr spc="155" dirty="0"/>
              <a:t>to</a:t>
            </a:r>
            <a:r>
              <a:rPr spc="254" dirty="0"/>
              <a:t> </a:t>
            </a:r>
            <a:r>
              <a:rPr spc="100" dirty="0"/>
              <a:t>Process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5317" y="129032"/>
            <a:ext cx="4683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pc="120" dirty="0" smtClean="0"/>
              <a:t>Lab Testing Screen</a:t>
            </a:r>
            <a:endParaRPr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85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599"/>
            <a:ext cx="9143999" cy="62483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5601" y="129032"/>
            <a:ext cx="1662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5" dirty="0"/>
              <a:t>QC</a:t>
            </a:r>
            <a:r>
              <a:rPr spc="240" dirty="0"/>
              <a:t> </a:t>
            </a:r>
            <a:r>
              <a:rPr spc="140" dirty="0"/>
              <a:t>Screen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5299" y="1807209"/>
            <a:ext cx="7301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5920" marR="5080" indent="-2903855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Cambria"/>
                <a:cs typeface="Cambria"/>
              </a:rPr>
              <a:t>Ixpert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–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Enterprise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Management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System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(EMS)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facilitates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efficient </a:t>
            </a:r>
            <a:r>
              <a:rPr sz="1800" spc="120" dirty="0">
                <a:latin typeface="Cambria"/>
                <a:cs typeface="Cambria"/>
              </a:rPr>
              <a:t>management.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435" y="3067939"/>
            <a:ext cx="8077834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Wingdings"/>
              <a:buChar char=""/>
              <a:tabLst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The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software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is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highly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customizable</a:t>
            </a:r>
            <a:r>
              <a:rPr sz="1800" b="1" spc="16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according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unique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needs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of</a:t>
            </a:r>
            <a:endParaRPr sz="180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</a:pPr>
            <a:r>
              <a:rPr sz="1800" spc="60" dirty="0">
                <a:latin typeface="Cambria"/>
                <a:cs typeface="Cambria"/>
              </a:rPr>
              <a:t>different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businesses.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EFAB00"/>
              </a:buClr>
              <a:buFont typeface="Wingdings"/>
              <a:buChar char=""/>
              <a:tabLst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Developed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into</a:t>
            </a:r>
            <a:r>
              <a:rPr sz="1800" spc="24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powerful</a:t>
            </a:r>
            <a:r>
              <a:rPr sz="1800" b="1" spc="265" dirty="0">
                <a:latin typeface="Cambria"/>
                <a:cs typeface="Cambria"/>
              </a:rPr>
              <a:t> </a:t>
            </a:r>
            <a:r>
              <a:rPr sz="1800" spc="145" dirty="0">
                <a:latin typeface="Cambria"/>
                <a:cs typeface="Cambria"/>
              </a:rPr>
              <a:t>and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complex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data</a:t>
            </a:r>
            <a:r>
              <a:rPr sz="1800" spc="23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collection</a:t>
            </a:r>
            <a:r>
              <a:rPr sz="1800" spc="25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programs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95"/>
              </a:spcBef>
              <a:buClr>
                <a:srgbClr val="EFAB00"/>
              </a:buClr>
              <a:buFont typeface="Wingdings"/>
              <a:buChar char=""/>
              <a:tabLst>
                <a:tab pos="287020" algn="l"/>
              </a:tabLst>
            </a:pPr>
            <a:r>
              <a:rPr sz="1800" b="1" spc="90" dirty="0">
                <a:latin typeface="Cambria"/>
                <a:cs typeface="Cambria"/>
              </a:rPr>
              <a:t>Interfaced</a:t>
            </a:r>
            <a:r>
              <a:rPr sz="1800" b="1" spc="23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with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multiple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functional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areas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business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599"/>
            <a:ext cx="9144000" cy="62483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1032" y="129032"/>
            <a:ext cx="3129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5" dirty="0"/>
              <a:t>QC</a:t>
            </a:r>
            <a:r>
              <a:rPr spc="245" dirty="0"/>
              <a:t> </a:t>
            </a:r>
            <a:r>
              <a:rPr spc="145" dirty="0"/>
              <a:t>Rejected</a:t>
            </a:r>
            <a:r>
              <a:rPr spc="225" dirty="0"/>
              <a:t> </a:t>
            </a:r>
            <a:r>
              <a:rPr spc="110" dirty="0"/>
              <a:t>Report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369310">
              <a:lnSpc>
                <a:spcPct val="100000"/>
              </a:lnSpc>
              <a:spcBef>
                <a:spcPts val="100"/>
              </a:spcBef>
            </a:pPr>
            <a:r>
              <a:rPr dirty="0"/>
              <a:t>Work</a:t>
            </a:r>
            <a:r>
              <a:rPr spc="365" dirty="0"/>
              <a:t> </a:t>
            </a:r>
            <a:r>
              <a:rPr spc="55" dirty="0"/>
              <a:t>Order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399"/>
            <a:ext cx="9144000" cy="59435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938145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Define</a:t>
            </a:r>
            <a:r>
              <a:rPr spc="215" dirty="0"/>
              <a:t> </a:t>
            </a:r>
            <a:r>
              <a:rPr spc="60" dirty="0"/>
              <a:t>Labourers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399"/>
            <a:ext cx="9144000" cy="594359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75336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Workers</a:t>
            </a:r>
            <a:r>
              <a:rPr spc="220" dirty="0"/>
              <a:t> </a:t>
            </a:r>
            <a:r>
              <a:rPr spc="130" dirty="0"/>
              <a:t>Timesheet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399"/>
            <a:ext cx="9144000" cy="59435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599"/>
            <a:ext cx="9144000" cy="58673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171065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Workers</a:t>
            </a:r>
            <a:r>
              <a:rPr spc="225" dirty="0"/>
              <a:t> </a:t>
            </a:r>
            <a:r>
              <a:rPr spc="140" dirty="0"/>
              <a:t>Timesheet</a:t>
            </a:r>
            <a:r>
              <a:rPr spc="215" dirty="0"/>
              <a:t> </a:t>
            </a:r>
            <a:r>
              <a:rPr spc="114" dirty="0"/>
              <a:t>Report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599"/>
            <a:ext cx="9144000" cy="58673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329815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Receipt</a:t>
            </a:r>
            <a:r>
              <a:rPr spc="210" dirty="0"/>
              <a:t> </a:t>
            </a:r>
            <a:r>
              <a:rPr spc="110" dirty="0"/>
              <a:t>from</a:t>
            </a:r>
            <a:r>
              <a:rPr spc="265" dirty="0"/>
              <a:t> </a:t>
            </a:r>
            <a:r>
              <a:rPr spc="110" dirty="0"/>
              <a:t>Production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192145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Despatch</a:t>
            </a:r>
            <a:r>
              <a:rPr spc="229" dirty="0"/>
              <a:t> </a:t>
            </a:r>
            <a:r>
              <a:rPr spc="135" dirty="0"/>
              <a:t>List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399"/>
            <a:ext cx="9144000" cy="594359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4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236595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Sales</a:t>
            </a:r>
            <a:r>
              <a:rPr spc="240" dirty="0"/>
              <a:t> </a:t>
            </a:r>
            <a:r>
              <a:rPr spc="125" dirty="0"/>
              <a:t>Invoice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Taxes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5350" y="2439835"/>
            <a:ext cx="4114800" cy="41118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435" y="1668907"/>
            <a:ext cx="5053965" cy="3694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Cambria"/>
                <a:cs typeface="Cambria"/>
              </a:rPr>
              <a:t>Complete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Tax,</a:t>
            </a:r>
            <a:r>
              <a:rPr sz="1800" spc="254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flexible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2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work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in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any</a:t>
            </a:r>
            <a:r>
              <a:rPr sz="1800" spc="24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country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38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220" dirty="0">
                <a:latin typeface="Cambria"/>
                <a:cs typeface="Cambria"/>
              </a:rPr>
              <a:t>GST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definition,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returns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filing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235" dirty="0">
                <a:latin typeface="Cambria"/>
                <a:cs typeface="Cambria"/>
              </a:rPr>
              <a:t>SGST/CGST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or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75" dirty="0">
                <a:latin typeface="Cambria"/>
                <a:cs typeface="Cambria"/>
              </a:rPr>
              <a:t>IGST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automated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selection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200" dirty="0">
                <a:latin typeface="Cambria"/>
                <a:cs typeface="Cambria"/>
              </a:rPr>
              <a:t>HSN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Codes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tracking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5" dirty="0">
                <a:latin typeface="Cambria"/>
                <a:cs typeface="Cambria"/>
              </a:rPr>
              <a:t>Service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Tax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5" dirty="0">
                <a:latin typeface="Cambria"/>
                <a:cs typeface="Cambria"/>
              </a:rPr>
              <a:t>Inclusive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145" dirty="0">
                <a:latin typeface="Cambria"/>
                <a:cs typeface="Cambria"/>
              </a:rPr>
              <a:t>and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Exclusive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Taxes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7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50" dirty="0">
                <a:latin typeface="Cambria"/>
                <a:cs typeface="Cambria"/>
              </a:rPr>
              <a:t>TDS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Tax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Registers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0" dirty="0">
                <a:latin typeface="Cambria"/>
                <a:cs typeface="Cambria"/>
              </a:rPr>
              <a:t>Reports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Statutory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Returns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Segments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395" y="1623440"/>
            <a:ext cx="3185160" cy="417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Cambria"/>
                <a:cs typeface="Cambria"/>
              </a:rPr>
              <a:t>Supports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Multiple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Segments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5" dirty="0">
                <a:latin typeface="Cambria"/>
                <a:cs typeface="Cambria"/>
              </a:rPr>
              <a:t>Branch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FAB00"/>
              </a:buClr>
              <a:buFont typeface="Symbol"/>
              <a:buChar char=""/>
            </a:pPr>
            <a:endParaRPr sz="18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Location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FAB00"/>
              </a:buClr>
              <a:buFont typeface="Symbol"/>
              <a:buChar char=""/>
            </a:pPr>
            <a:endParaRPr sz="18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Department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FAB00"/>
              </a:buClr>
              <a:buFont typeface="Symbol"/>
              <a:buChar char=""/>
            </a:pPr>
            <a:endParaRPr sz="18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70" dirty="0">
                <a:latin typeface="Cambria"/>
                <a:cs typeface="Cambria"/>
              </a:rPr>
              <a:t>Division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FAB00"/>
              </a:buClr>
              <a:buFont typeface="Symbol"/>
              <a:buChar char=""/>
            </a:pPr>
            <a:endParaRPr sz="18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35" dirty="0">
                <a:latin typeface="Cambria"/>
                <a:cs typeface="Cambria"/>
              </a:rPr>
              <a:t>Cost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Centre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FAB00"/>
              </a:buClr>
              <a:buFont typeface="Symbol"/>
              <a:buChar char=""/>
            </a:pPr>
            <a:endParaRPr sz="18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dirty="0">
                <a:latin typeface="Cambria"/>
                <a:cs typeface="Cambria"/>
              </a:rPr>
              <a:t>Profit</a:t>
            </a:r>
            <a:r>
              <a:rPr sz="1800" spc="40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Centre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FAB00"/>
              </a:buClr>
              <a:buFont typeface="Symbol"/>
              <a:buChar char=""/>
            </a:pPr>
            <a:endParaRPr sz="18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50" dirty="0">
                <a:latin typeface="Cambria"/>
                <a:cs typeface="Cambria"/>
              </a:rPr>
              <a:t>Project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Ixpert</a:t>
            </a:r>
            <a:r>
              <a:rPr spc="185" dirty="0"/>
              <a:t> </a:t>
            </a:r>
            <a:r>
              <a:rPr spc="315" dirty="0">
                <a:latin typeface="Trebuchet MS"/>
                <a:cs typeface="Trebuchet MS"/>
              </a:rPr>
              <a:t>–</a:t>
            </a:r>
            <a:r>
              <a:rPr spc="100" dirty="0">
                <a:latin typeface="Trebuchet MS"/>
                <a:cs typeface="Trebuchet MS"/>
              </a:rPr>
              <a:t> </a:t>
            </a:r>
            <a:r>
              <a:rPr spc="260" dirty="0"/>
              <a:t>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978914"/>
            <a:ext cx="6782434" cy="203453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5" dirty="0">
                <a:latin typeface="Cambria"/>
                <a:cs typeface="Cambria"/>
              </a:rPr>
              <a:t>Process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all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types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accounting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transactions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01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5" dirty="0">
                <a:latin typeface="Cambria"/>
                <a:cs typeface="Cambria"/>
              </a:rPr>
              <a:t>Transactions</a:t>
            </a:r>
            <a:r>
              <a:rPr sz="1800" spc="23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affecting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general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45" dirty="0">
                <a:latin typeface="Cambria"/>
                <a:cs typeface="Cambria"/>
              </a:rPr>
              <a:t>and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special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journals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94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Organizes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transaction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processing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in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modules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0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65" dirty="0">
                <a:latin typeface="Cambria"/>
                <a:cs typeface="Cambria"/>
              </a:rPr>
              <a:t>Provides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links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between</a:t>
            </a:r>
            <a:r>
              <a:rPr sz="1800" spc="110" dirty="0">
                <a:latin typeface="Cambria"/>
                <a:cs typeface="Cambria"/>
              </a:rPr>
              <a:t> modules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0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5" dirty="0">
                <a:latin typeface="Cambria"/>
                <a:cs typeface="Cambria"/>
              </a:rPr>
              <a:t>Include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Accounts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Receivable,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Accounts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Payable,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Inventory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850" y="1276383"/>
            <a:ext cx="8496300" cy="5568950"/>
            <a:chOff x="323850" y="1276383"/>
            <a:chExt cx="8496300" cy="556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6537" y="1276383"/>
              <a:ext cx="6950924" cy="53720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399413"/>
              <a:ext cx="6705600" cy="51260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Ixpert</a:t>
            </a:r>
            <a:r>
              <a:rPr spc="185" dirty="0"/>
              <a:t> </a:t>
            </a:r>
            <a:r>
              <a:rPr spc="315" dirty="0">
                <a:latin typeface="Trebuchet MS"/>
                <a:cs typeface="Trebuchet MS"/>
              </a:rPr>
              <a:t>–</a:t>
            </a:r>
            <a:r>
              <a:rPr spc="90" dirty="0">
                <a:latin typeface="Trebuchet MS"/>
                <a:cs typeface="Trebuchet MS"/>
              </a:rPr>
              <a:t> </a:t>
            </a:r>
            <a:r>
              <a:rPr spc="295" dirty="0"/>
              <a:t>EMS</a:t>
            </a:r>
            <a:r>
              <a:rPr spc="270" dirty="0"/>
              <a:t> </a:t>
            </a:r>
            <a:r>
              <a:rPr spc="80" dirty="0"/>
              <a:t>(Architecture)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Centralized</a:t>
            </a:r>
            <a:r>
              <a:rPr spc="225" dirty="0"/>
              <a:t> </a:t>
            </a:r>
            <a:r>
              <a:rPr spc="100" dirty="0"/>
              <a:t>Database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9109" y="4028897"/>
            <a:ext cx="3241040" cy="25488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4235" y="1686814"/>
            <a:ext cx="6099810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5" dirty="0">
                <a:latin typeface="Cambria"/>
                <a:cs typeface="Cambria"/>
              </a:rPr>
              <a:t>Installed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with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the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client’s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server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FAB00"/>
              </a:buClr>
              <a:buFont typeface="Symbol"/>
              <a:buChar char=""/>
            </a:pPr>
            <a:endParaRPr sz="19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80" dirty="0">
                <a:latin typeface="Cambria"/>
                <a:cs typeface="Cambria"/>
              </a:rPr>
              <a:t>Each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data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item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stored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once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FAB00"/>
              </a:buClr>
              <a:buFont typeface="Symbol"/>
              <a:buChar char=""/>
            </a:pPr>
            <a:endParaRPr sz="19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5" dirty="0">
                <a:latin typeface="Cambria"/>
                <a:cs typeface="Cambria"/>
              </a:rPr>
              <a:t>Prevents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data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redundancy</a:t>
            </a:r>
            <a:endParaRPr sz="1800">
              <a:latin typeface="Cambria"/>
              <a:cs typeface="Cambria"/>
            </a:endParaRPr>
          </a:p>
          <a:p>
            <a:pPr marL="286385" marR="5080" indent="-274320">
              <a:lnSpc>
                <a:spcPct val="150100"/>
              </a:lnSpc>
              <a:spcBef>
                <a:spcPts val="83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5" dirty="0">
                <a:latin typeface="Cambria"/>
                <a:cs typeface="Cambria"/>
              </a:rPr>
              <a:t>Data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immediately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available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all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business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functions </a:t>
            </a:r>
            <a:r>
              <a:rPr sz="1800" spc="95" dirty="0">
                <a:latin typeface="Cambria"/>
                <a:cs typeface="Cambria"/>
              </a:rPr>
              <a:t>in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real-</a:t>
            </a:r>
            <a:r>
              <a:rPr sz="1800" spc="50" dirty="0">
                <a:latin typeface="Cambria"/>
                <a:cs typeface="Cambria"/>
              </a:rPr>
              <a:t>time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Technology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4870" y="3734409"/>
            <a:ext cx="4145279" cy="2901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395" y="1554860"/>
            <a:ext cx="5628640" cy="346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Application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  <a:tab pos="981710" algn="l"/>
              </a:tabLst>
            </a:pPr>
            <a:r>
              <a:rPr sz="1800" spc="125" dirty="0">
                <a:latin typeface="Cambria"/>
                <a:cs typeface="Cambria"/>
              </a:rPr>
              <a:t>.NET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105" dirty="0">
                <a:latin typeface="Cambria"/>
                <a:cs typeface="Cambria"/>
              </a:rPr>
              <a:t>3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90" dirty="0">
                <a:latin typeface="Cambria"/>
                <a:cs typeface="Cambria"/>
              </a:rPr>
              <a:t>/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4;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204" dirty="0">
                <a:latin typeface="Cambria"/>
                <a:cs typeface="Cambria"/>
              </a:rPr>
              <a:t>SOA,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Web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services,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160" dirty="0">
                <a:latin typeface="Cambria"/>
                <a:cs typeface="Cambria"/>
              </a:rPr>
              <a:t>XML/SOAP/C#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3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55" dirty="0">
                <a:latin typeface="Cambria"/>
                <a:cs typeface="Cambria"/>
              </a:rPr>
              <a:t>Silverlight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30" dirty="0">
                <a:latin typeface="Cambria"/>
                <a:cs typeface="Cambria"/>
              </a:rPr>
              <a:t>Database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1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235" dirty="0">
                <a:latin typeface="Cambria"/>
                <a:cs typeface="Cambria"/>
              </a:rPr>
              <a:t>MS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220" dirty="0">
                <a:latin typeface="Cambria"/>
                <a:cs typeface="Cambria"/>
              </a:rPr>
              <a:t>SQL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Server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2005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190" dirty="0">
                <a:latin typeface="Cambria"/>
                <a:cs typeface="Cambria"/>
              </a:rPr>
              <a:t>/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2008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235" dirty="0">
                <a:latin typeface="Cambria"/>
                <a:cs typeface="Cambria"/>
              </a:rPr>
              <a:t>MS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220" dirty="0">
                <a:latin typeface="Cambria"/>
                <a:cs typeface="Cambria"/>
              </a:rPr>
              <a:t>SQL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Server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Express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(bundled)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3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0" dirty="0">
                <a:latin typeface="Cambria"/>
                <a:cs typeface="Cambria"/>
              </a:rPr>
              <a:t>Application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190" dirty="0">
                <a:latin typeface="Cambria"/>
                <a:cs typeface="Cambria"/>
              </a:rPr>
              <a:t>/ </a:t>
            </a:r>
            <a:r>
              <a:rPr sz="1800" spc="75" dirty="0">
                <a:latin typeface="Cambria"/>
                <a:cs typeface="Cambria"/>
              </a:rPr>
              <a:t>Web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Server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5" dirty="0">
                <a:latin typeface="Cambria"/>
                <a:cs typeface="Cambria"/>
              </a:rPr>
              <a:t>IIS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0" dirty="0"/>
              <a:t>Features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30" dirty="0"/>
              <a:t>Screens</a:t>
            </a:r>
            <a:r>
              <a:rPr spc="120" dirty="0"/>
              <a:t> </a:t>
            </a:r>
            <a:r>
              <a:rPr spc="90" dirty="0"/>
              <a:t>Customization</a:t>
            </a: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10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70" dirty="0"/>
              <a:t>Flexible</a:t>
            </a:r>
            <a:r>
              <a:rPr spc="125" dirty="0"/>
              <a:t> </a:t>
            </a:r>
            <a:r>
              <a:rPr spc="85" dirty="0"/>
              <a:t>Reports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FAB00"/>
              </a:buClr>
              <a:buFont typeface="Symbol"/>
              <a:buChar char=""/>
            </a:pPr>
            <a:endParaRPr sz="205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20" dirty="0"/>
              <a:t>Forms</a:t>
            </a:r>
            <a:r>
              <a:rPr spc="135" dirty="0"/>
              <a:t> </a:t>
            </a:r>
            <a:r>
              <a:rPr spc="95" dirty="0"/>
              <a:t>Designer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FAB00"/>
              </a:buClr>
              <a:buFont typeface="Symbol"/>
              <a:buChar char=""/>
            </a:pPr>
            <a:endParaRPr sz="205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00" dirty="0"/>
              <a:t>Label</a:t>
            </a:r>
            <a:r>
              <a:rPr spc="105" dirty="0"/>
              <a:t> </a:t>
            </a:r>
            <a:r>
              <a:rPr spc="95" dirty="0"/>
              <a:t>Designer</a:t>
            </a: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10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50" dirty="0"/>
              <a:t>Graphs</a:t>
            </a: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10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00" dirty="0"/>
              <a:t>Slice</a:t>
            </a:r>
            <a:r>
              <a:rPr spc="155" dirty="0"/>
              <a:t> </a:t>
            </a:r>
            <a:r>
              <a:rPr spc="145" dirty="0"/>
              <a:t>and</a:t>
            </a:r>
            <a:r>
              <a:rPr spc="180" dirty="0"/>
              <a:t> </a:t>
            </a:r>
            <a:r>
              <a:rPr spc="105" dirty="0"/>
              <a:t>Dice</a:t>
            </a:r>
            <a:r>
              <a:rPr spc="185" dirty="0"/>
              <a:t> </a:t>
            </a:r>
            <a:r>
              <a:rPr dirty="0"/>
              <a:t>of</a:t>
            </a:r>
            <a:r>
              <a:rPr spc="185" dirty="0"/>
              <a:t> </a:t>
            </a:r>
            <a:r>
              <a:rPr spc="100" dirty="0"/>
              <a:t>data</a:t>
            </a: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10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20" dirty="0"/>
              <a:t>User</a:t>
            </a:r>
            <a:r>
              <a:rPr spc="140" dirty="0"/>
              <a:t> </a:t>
            </a:r>
            <a:r>
              <a:rPr spc="100" dirty="0"/>
              <a:t>Defined</a:t>
            </a:r>
            <a:r>
              <a:rPr spc="135" dirty="0"/>
              <a:t> </a:t>
            </a:r>
            <a:r>
              <a:rPr spc="125" dirty="0"/>
              <a:t>Shortcuts</a:t>
            </a: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10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14" dirty="0"/>
              <a:t>User </a:t>
            </a:r>
            <a:r>
              <a:rPr spc="110" dirty="0"/>
              <a:t>Rights</a:t>
            </a:r>
            <a:r>
              <a:rPr spc="185" dirty="0"/>
              <a:t> </a:t>
            </a:r>
            <a:r>
              <a:rPr spc="114" dirty="0"/>
              <a:t>Management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35" dirty="0"/>
              <a:t>Bar</a:t>
            </a:r>
            <a:r>
              <a:rPr spc="140" dirty="0"/>
              <a:t> </a:t>
            </a:r>
            <a:r>
              <a:rPr spc="120" dirty="0"/>
              <a:t>Codes</a:t>
            </a: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10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85" dirty="0"/>
              <a:t>Dash</a:t>
            </a:r>
            <a:r>
              <a:rPr spc="175" dirty="0"/>
              <a:t> </a:t>
            </a:r>
            <a:r>
              <a:rPr spc="95" dirty="0"/>
              <a:t>Board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FAB00"/>
              </a:buClr>
              <a:buFont typeface="Symbol"/>
              <a:buChar char=""/>
            </a:pPr>
            <a:endParaRPr sz="205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95" dirty="0"/>
              <a:t>Credit</a:t>
            </a:r>
            <a:r>
              <a:rPr spc="120" dirty="0"/>
              <a:t> </a:t>
            </a:r>
            <a:r>
              <a:rPr spc="75" dirty="0"/>
              <a:t>Norms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FAB00"/>
              </a:buClr>
              <a:buFont typeface="Symbol"/>
              <a:buChar char=""/>
            </a:pPr>
            <a:endParaRPr sz="205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75" dirty="0"/>
              <a:t>Inventory</a:t>
            </a:r>
            <a:r>
              <a:rPr spc="130" dirty="0"/>
              <a:t> </a:t>
            </a:r>
            <a:r>
              <a:rPr spc="75" dirty="0"/>
              <a:t>Norms</a:t>
            </a: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10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60" dirty="0"/>
              <a:t>Alerts</a:t>
            </a: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10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05" dirty="0"/>
              <a:t>Audit</a:t>
            </a:r>
            <a:r>
              <a:rPr spc="140" dirty="0"/>
              <a:t> </a:t>
            </a:r>
            <a:r>
              <a:rPr spc="-10" dirty="0"/>
              <a:t>Trail</a:t>
            </a: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100"/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45" dirty="0"/>
              <a:t>and</a:t>
            </a:r>
            <a:r>
              <a:rPr spc="155" dirty="0"/>
              <a:t> </a:t>
            </a:r>
            <a:r>
              <a:rPr spc="150" dirty="0"/>
              <a:t>many</a:t>
            </a:r>
            <a:r>
              <a:rPr spc="160" dirty="0"/>
              <a:t> </a:t>
            </a:r>
            <a:r>
              <a:rPr spc="190" dirty="0"/>
              <a:t>more……..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Integrations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91" y="3489985"/>
            <a:ext cx="708714" cy="7687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8896" y="4508957"/>
            <a:ext cx="764279" cy="7833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1711" y="3571887"/>
            <a:ext cx="686803" cy="6868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92321" y="5823470"/>
            <a:ext cx="876909" cy="5396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95847" y="4841551"/>
            <a:ext cx="784923" cy="5360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2667" y="4865179"/>
            <a:ext cx="729221" cy="64649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29696" y="5605195"/>
            <a:ext cx="693255" cy="7702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01711" y="5899708"/>
            <a:ext cx="771055" cy="51970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9896" y="1721358"/>
            <a:ext cx="1929130" cy="2159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3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235" dirty="0">
                <a:latin typeface="Cambria"/>
                <a:cs typeface="Cambria"/>
              </a:rPr>
              <a:t>MS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Office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70" dirty="0">
                <a:latin typeface="Cambria"/>
                <a:cs typeface="Cambria"/>
              </a:rPr>
              <a:t>Peripheral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215" dirty="0">
                <a:latin typeface="Cambria"/>
                <a:cs typeface="Cambria"/>
              </a:rPr>
              <a:t>SMS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5" dirty="0">
                <a:latin typeface="Cambria"/>
                <a:cs typeface="Cambria"/>
              </a:rPr>
              <a:t>3rd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party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tools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1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5" dirty="0">
                <a:latin typeface="Cambria"/>
                <a:cs typeface="Cambria"/>
              </a:rPr>
              <a:t>Other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ERP’s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100" y="3002279"/>
            <a:ext cx="4071620" cy="3657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Screens</a:t>
            </a:r>
            <a:r>
              <a:rPr spc="225" dirty="0"/>
              <a:t> </a:t>
            </a:r>
            <a:r>
              <a:rPr spc="160" dirty="0"/>
              <a:t>Customization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435" y="1863597"/>
            <a:ext cx="3779520" cy="451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60" dirty="0">
                <a:latin typeface="Cambria"/>
                <a:cs typeface="Cambria"/>
              </a:rPr>
              <a:t>Change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column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positions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35" dirty="0">
                <a:latin typeface="Cambria"/>
                <a:cs typeface="Cambria"/>
              </a:rPr>
              <a:t>Choose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colours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each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screen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35" dirty="0">
                <a:latin typeface="Cambria"/>
                <a:cs typeface="Cambria"/>
              </a:rPr>
              <a:t>Rename </a:t>
            </a:r>
            <a:r>
              <a:rPr sz="1800" spc="100" dirty="0">
                <a:latin typeface="Cambria"/>
                <a:cs typeface="Cambria"/>
              </a:rPr>
              <a:t>captions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60" dirty="0">
                <a:latin typeface="Cambria"/>
                <a:cs typeface="Cambria"/>
              </a:rPr>
              <a:t>Change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column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properties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60" dirty="0">
                <a:latin typeface="Cambria"/>
                <a:cs typeface="Cambria"/>
              </a:rPr>
              <a:t>Hide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5" dirty="0">
                <a:latin typeface="Cambria"/>
                <a:cs typeface="Cambria"/>
              </a:rPr>
              <a:t>Unhide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0" dirty="0">
                <a:latin typeface="Cambria"/>
                <a:cs typeface="Cambria"/>
              </a:rPr>
              <a:t>Read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only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Required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Docking</a:t>
            </a:r>
            <a:r>
              <a:rPr spc="265" dirty="0"/>
              <a:t> </a:t>
            </a:r>
            <a:r>
              <a:rPr spc="110" dirty="0"/>
              <a:t>of</a:t>
            </a:r>
            <a:r>
              <a:rPr spc="285" dirty="0"/>
              <a:t> </a:t>
            </a:r>
            <a:r>
              <a:rPr spc="140" dirty="0"/>
              <a:t>Screens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055" y="2271522"/>
            <a:ext cx="8201914" cy="40683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6717" y="1627759"/>
            <a:ext cx="8378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Cambria"/>
                <a:cs typeface="Cambria"/>
              </a:rPr>
              <a:t>The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user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160" dirty="0">
                <a:latin typeface="Cambria"/>
                <a:cs typeface="Cambria"/>
              </a:rPr>
              <a:t>can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dock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screens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145" dirty="0">
                <a:latin typeface="Cambria"/>
                <a:cs typeface="Cambria"/>
              </a:rPr>
              <a:t>and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55" dirty="0">
                <a:latin typeface="Cambria"/>
                <a:cs typeface="Cambria"/>
              </a:rPr>
              <a:t>menu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according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their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ease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access.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Reporting</a:t>
            </a:r>
            <a:r>
              <a:rPr spc="250" dirty="0"/>
              <a:t> </a:t>
            </a:r>
            <a:r>
              <a:rPr spc="85" dirty="0"/>
              <a:t>Tool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435" y="2009647"/>
            <a:ext cx="3249295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Flexi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Reports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0" dirty="0">
                <a:latin typeface="Cambria"/>
                <a:cs typeface="Cambria"/>
              </a:rPr>
              <a:t>Design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reports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by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query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Split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Reports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50" dirty="0">
                <a:latin typeface="Cambria"/>
                <a:cs typeface="Cambria"/>
              </a:rPr>
              <a:t>Change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column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properties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60" dirty="0">
                <a:latin typeface="Cambria"/>
                <a:cs typeface="Cambria"/>
              </a:rPr>
              <a:t>Filter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Data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7770" y="2009647"/>
            <a:ext cx="2173605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Sorting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Columns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65" dirty="0">
                <a:latin typeface="Cambria"/>
                <a:cs typeface="Cambria"/>
              </a:rPr>
              <a:t>Positions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7770" y="3192907"/>
            <a:ext cx="74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800" spc="-50" dirty="0">
                <a:solidFill>
                  <a:srgbClr val="EFAB00"/>
                </a:solidFill>
                <a:latin typeface="Symbol"/>
                <a:cs typeface="Symbol"/>
              </a:rPr>
              <a:t></a:t>
            </a:r>
            <a:r>
              <a:rPr sz="1800" dirty="0">
                <a:solidFill>
                  <a:srgbClr val="EFAB00"/>
                </a:solidFill>
                <a:latin typeface="Times New Roman"/>
                <a:cs typeface="Times New Roman"/>
              </a:rPr>
              <a:t>	</a:t>
            </a:r>
            <a:r>
              <a:rPr sz="1800" spc="70" dirty="0">
                <a:latin typeface="Cambria"/>
                <a:cs typeface="Cambria"/>
              </a:rPr>
              <a:t>Size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7770" y="3784472"/>
            <a:ext cx="1871345" cy="150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5" dirty="0">
                <a:latin typeface="Cambria"/>
                <a:cs typeface="Cambria"/>
              </a:rPr>
              <a:t>Formulae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Add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Columns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Symbol"/>
              <a:buChar char=""/>
            </a:pP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5" dirty="0">
                <a:latin typeface="Cambria"/>
                <a:cs typeface="Cambria"/>
              </a:rPr>
              <a:t>Hide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Columns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Slice</a:t>
            </a:r>
            <a:r>
              <a:rPr spc="229" dirty="0"/>
              <a:t> </a:t>
            </a:r>
            <a:r>
              <a:rPr spc="120" dirty="0"/>
              <a:t>and</a:t>
            </a:r>
            <a:r>
              <a:rPr spc="290" dirty="0"/>
              <a:t> </a:t>
            </a:r>
            <a:r>
              <a:rPr spc="145" dirty="0"/>
              <a:t>Dice</a:t>
            </a:r>
            <a:r>
              <a:rPr spc="250" dirty="0"/>
              <a:t> </a:t>
            </a:r>
            <a:r>
              <a:rPr spc="114" dirty="0"/>
              <a:t>Data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19" y="2987078"/>
            <a:ext cx="7071359" cy="34744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435" y="1748409"/>
            <a:ext cx="7263765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spc="65" dirty="0">
                <a:latin typeface="Cambria"/>
                <a:cs typeface="Cambria"/>
              </a:rPr>
              <a:t>No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need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user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export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data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excel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pivot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report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AB00"/>
              </a:buClr>
              <a:buFont typeface="Arial"/>
              <a:buChar char="•"/>
            </a:pP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spc="75" dirty="0">
                <a:latin typeface="Cambria"/>
                <a:cs typeface="Cambria"/>
              </a:rPr>
              <a:t>Software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65" dirty="0">
                <a:latin typeface="Cambria"/>
                <a:cs typeface="Cambria"/>
              </a:rPr>
              <a:t>has</a:t>
            </a:r>
            <a:r>
              <a:rPr sz="1800" spc="23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inbuilt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pivot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rules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in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all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reports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Auto</a:t>
            </a:r>
            <a:r>
              <a:rPr spc="235" dirty="0"/>
              <a:t> </a:t>
            </a:r>
            <a:r>
              <a:rPr spc="95" dirty="0"/>
              <a:t>Filter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602485"/>
            <a:ext cx="7788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The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software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70" dirty="0">
                <a:latin typeface="Cambria"/>
                <a:cs typeface="Cambria"/>
              </a:rPr>
              <a:t>has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auto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filtering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option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in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all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reports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which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make </a:t>
            </a:r>
            <a:r>
              <a:rPr sz="1800" spc="55" dirty="0">
                <a:latin typeface="Cambria"/>
                <a:cs typeface="Cambria"/>
              </a:rPr>
              <a:t>filtering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data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easy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user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294" y="2586037"/>
            <a:ext cx="8395843" cy="3749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Finance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769745"/>
            <a:ext cx="4604385" cy="352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Cambria"/>
                <a:cs typeface="Cambria"/>
              </a:rPr>
              <a:t>Complete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financial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accounting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including: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8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0" dirty="0">
                <a:latin typeface="Cambria"/>
                <a:cs typeface="Cambria"/>
              </a:rPr>
              <a:t>General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Ledger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01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210" dirty="0">
                <a:latin typeface="Cambria"/>
                <a:cs typeface="Cambria"/>
              </a:rPr>
              <a:t>Cash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95" dirty="0">
                <a:latin typeface="Cambria"/>
                <a:cs typeface="Cambria"/>
              </a:rPr>
              <a:t>&amp;</a:t>
            </a:r>
            <a:r>
              <a:rPr sz="1800" spc="165" dirty="0">
                <a:latin typeface="Cambria"/>
                <a:cs typeface="Cambria"/>
              </a:rPr>
              <a:t> Bank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94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dirty="0">
                <a:latin typeface="Cambria"/>
                <a:cs typeface="Cambria"/>
              </a:rPr>
              <a:t>Profit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spc="195" dirty="0">
                <a:latin typeface="Cambria"/>
                <a:cs typeface="Cambria"/>
              </a:rPr>
              <a:t>&amp;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Loss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94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0" dirty="0">
                <a:latin typeface="Cambria"/>
                <a:cs typeface="Cambria"/>
              </a:rPr>
              <a:t>Balance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Sheet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01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80" dirty="0">
                <a:latin typeface="Cambria"/>
                <a:cs typeface="Cambria"/>
              </a:rPr>
              <a:t>Bank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Reconciliation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94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0" dirty="0">
                <a:latin typeface="Cambria"/>
                <a:cs typeface="Cambria"/>
              </a:rPr>
              <a:t>PDC’s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994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65" dirty="0">
                <a:latin typeface="Cambria"/>
                <a:cs typeface="Cambria"/>
              </a:rPr>
              <a:t>Check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Bounce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etc.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8464" y="2501900"/>
            <a:ext cx="5361686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Grouping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330323"/>
            <a:ext cx="8229600" cy="41466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437" y="1419605"/>
            <a:ext cx="8157209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EFAB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900" spc="75" dirty="0">
                <a:latin typeface="Cambria"/>
                <a:cs typeface="Cambria"/>
              </a:rPr>
              <a:t>The</a:t>
            </a:r>
            <a:r>
              <a:rPr sz="1900" spc="229" dirty="0">
                <a:latin typeface="Cambria"/>
                <a:cs typeface="Cambria"/>
              </a:rPr>
              <a:t> </a:t>
            </a:r>
            <a:r>
              <a:rPr sz="1900" spc="100" dirty="0">
                <a:latin typeface="Cambria"/>
                <a:cs typeface="Cambria"/>
              </a:rPr>
              <a:t>user</a:t>
            </a:r>
            <a:r>
              <a:rPr sz="1900" spc="245" dirty="0">
                <a:latin typeface="Cambria"/>
                <a:cs typeface="Cambria"/>
              </a:rPr>
              <a:t> </a:t>
            </a:r>
            <a:r>
              <a:rPr sz="1900" spc="90" dirty="0">
                <a:latin typeface="Cambria"/>
                <a:cs typeface="Cambria"/>
              </a:rPr>
              <a:t>needs</a:t>
            </a:r>
            <a:r>
              <a:rPr sz="1900" spc="260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to</a:t>
            </a:r>
            <a:r>
              <a:rPr sz="1900" spc="225" dirty="0">
                <a:latin typeface="Cambria"/>
                <a:cs typeface="Cambria"/>
              </a:rPr>
              <a:t> </a:t>
            </a:r>
            <a:r>
              <a:rPr sz="1900" spc="85" dirty="0">
                <a:latin typeface="Cambria"/>
                <a:cs typeface="Cambria"/>
              </a:rPr>
              <a:t>drag</a:t>
            </a:r>
            <a:r>
              <a:rPr sz="1900" spc="215" dirty="0">
                <a:latin typeface="Cambria"/>
                <a:cs typeface="Cambria"/>
              </a:rPr>
              <a:t> </a:t>
            </a:r>
            <a:r>
              <a:rPr sz="1900" spc="140" dirty="0">
                <a:latin typeface="Cambria"/>
                <a:cs typeface="Cambria"/>
              </a:rPr>
              <a:t>and</a:t>
            </a:r>
            <a:r>
              <a:rPr sz="1900" spc="220" dirty="0">
                <a:latin typeface="Cambria"/>
                <a:cs typeface="Cambria"/>
              </a:rPr>
              <a:t> </a:t>
            </a:r>
            <a:r>
              <a:rPr sz="1900" spc="65" dirty="0">
                <a:latin typeface="Cambria"/>
                <a:cs typeface="Cambria"/>
              </a:rPr>
              <a:t>drop</a:t>
            </a:r>
            <a:r>
              <a:rPr sz="1900" spc="220" dirty="0">
                <a:latin typeface="Cambria"/>
                <a:cs typeface="Cambria"/>
              </a:rPr>
              <a:t> </a:t>
            </a:r>
            <a:r>
              <a:rPr sz="1900" spc="95" dirty="0">
                <a:latin typeface="Cambria"/>
                <a:cs typeface="Cambria"/>
              </a:rPr>
              <a:t>the</a:t>
            </a:r>
            <a:r>
              <a:rPr sz="1900" spc="240" dirty="0">
                <a:latin typeface="Cambria"/>
                <a:cs typeface="Cambria"/>
              </a:rPr>
              <a:t> </a:t>
            </a:r>
            <a:r>
              <a:rPr sz="1900" spc="120" dirty="0">
                <a:latin typeface="Cambria"/>
                <a:cs typeface="Cambria"/>
              </a:rPr>
              <a:t>columns</a:t>
            </a:r>
            <a:r>
              <a:rPr sz="1900" spc="280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for</a:t>
            </a:r>
            <a:r>
              <a:rPr sz="1900" spc="245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viewing</a:t>
            </a:r>
            <a:r>
              <a:rPr sz="1900" spc="300" dirty="0">
                <a:latin typeface="Cambria"/>
                <a:cs typeface="Cambria"/>
              </a:rPr>
              <a:t> </a:t>
            </a:r>
            <a:r>
              <a:rPr sz="1900" spc="95" dirty="0">
                <a:latin typeface="Cambria"/>
                <a:cs typeface="Cambria"/>
              </a:rPr>
              <a:t>the</a:t>
            </a:r>
            <a:r>
              <a:rPr sz="1900" spc="240" dirty="0">
                <a:latin typeface="Cambria"/>
                <a:cs typeface="Cambria"/>
              </a:rPr>
              <a:t> </a:t>
            </a:r>
            <a:r>
              <a:rPr sz="1900" spc="75" dirty="0">
                <a:latin typeface="Cambria"/>
                <a:cs typeface="Cambria"/>
              </a:rPr>
              <a:t>group</a:t>
            </a:r>
            <a:endParaRPr sz="1900">
              <a:latin typeface="Cambria"/>
              <a:cs typeface="Cambria"/>
            </a:endParaRPr>
          </a:p>
          <a:p>
            <a:pPr marL="286385">
              <a:lnSpc>
                <a:spcPct val="100000"/>
              </a:lnSpc>
            </a:pPr>
            <a:r>
              <a:rPr sz="1900" spc="50" dirty="0">
                <a:latin typeface="Cambria"/>
                <a:cs typeface="Cambria"/>
              </a:rPr>
              <a:t>reports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Other</a:t>
            </a:r>
            <a:r>
              <a:rPr spc="250" dirty="0"/>
              <a:t> </a:t>
            </a:r>
            <a:r>
              <a:rPr spc="120" dirty="0"/>
              <a:t>Additional</a:t>
            </a:r>
            <a:r>
              <a:rPr spc="235" dirty="0"/>
              <a:t> </a:t>
            </a:r>
            <a:r>
              <a:rPr spc="150" dirty="0"/>
              <a:t>Options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3850" y="1602105"/>
            <a:ext cx="8477885" cy="4050029"/>
            <a:chOff x="323850" y="1602105"/>
            <a:chExt cx="8477885" cy="40500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1602105"/>
              <a:ext cx="4965700" cy="383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3975" y="3918597"/>
              <a:ext cx="3667379" cy="17334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Graphs</a:t>
            </a:r>
            <a:r>
              <a:rPr spc="265" dirty="0"/>
              <a:t> </a:t>
            </a:r>
            <a:r>
              <a:rPr spc="215" dirty="0"/>
              <a:t>/</a:t>
            </a:r>
            <a:r>
              <a:rPr spc="260" dirty="0"/>
              <a:t> </a:t>
            </a:r>
            <a:r>
              <a:rPr spc="150" dirty="0"/>
              <a:t>Charts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737360"/>
            <a:ext cx="784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Dashboard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510" y="1548307"/>
            <a:ext cx="8086979" cy="481710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Printing</a:t>
            </a:r>
            <a:r>
              <a:rPr spc="245" dirty="0"/>
              <a:t> </a:t>
            </a:r>
            <a:r>
              <a:rPr spc="85" dirty="0"/>
              <a:t>Tool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395" y="1675003"/>
            <a:ext cx="3766820" cy="3938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">
              <a:lnSpc>
                <a:spcPct val="150000"/>
              </a:lnSpc>
              <a:spcBef>
                <a:spcPts val="100"/>
              </a:spcBef>
            </a:pPr>
            <a:r>
              <a:rPr sz="1800" spc="90" dirty="0">
                <a:latin typeface="Cambria"/>
                <a:cs typeface="Cambria"/>
              </a:rPr>
              <a:t>This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is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55" dirty="0">
                <a:latin typeface="Cambria"/>
                <a:cs typeface="Cambria"/>
              </a:rPr>
              <a:t>a</a:t>
            </a:r>
            <a:r>
              <a:rPr sz="1800" spc="2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very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powerful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printing tool,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which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allows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user </a:t>
            </a:r>
            <a:r>
              <a:rPr sz="1800" spc="-35" dirty="0">
                <a:latin typeface="Cambria"/>
                <a:cs typeface="Cambria"/>
              </a:rPr>
              <a:t>to </a:t>
            </a:r>
            <a:r>
              <a:rPr sz="1800" dirty="0">
                <a:latin typeface="Cambria"/>
                <a:cs typeface="Cambria"/>
              </a:rPr>
              <a:t>view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exact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data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which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will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be </a:t>
            </a:r>
            <a:r>
              <a:rPr sz="1800" spc="85" dirty="0">
                <a:latin typeface="Cambria"/>
                <a:cs typeface="Cambria"/>
              </a:rPr>
              <a:t>printed.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Apart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this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tool </a:t>
            </a:r>
            <a:r>
              <a:rPr sz="1800" dirty="0">
                <a:latin typeface="Cambria"/>
                <a:cs typeface="Cambria"/>
              </a:rPr>
              <a:t>will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allow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user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to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export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the </a:t>
            </a:r>
            <a:r>
              <a:rPr sz="1800" spc="120" dirty="0">
                <a:latin typeface="Cambria"/>
                <a:cs typeface="Cambria"/>
              </a:rPr>
              <a:t>data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b="1" spc="135" dirty="0">
                <a:latin typeface="Cambria"/>
                <a:cs typeface="Cambria"/>
              </a:rPr>
              <a:t>excel</a:t>
            </a:r>
            <a:r>
              <a:rPr sz="1800" spc="135" dirty="0">
                <a:latin typeface="Cambria"/>
                <a:cs typeface="Cambria"/>
              </a:rPr>
              <a:t>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b="1" spc="110" dirty="0">
                <a:latin typeface="Cambria"/>
                <a:cs typeface="Cambria"/>
              </a:rPr>
              <a:t>pdf</a:t>
            </a:r>
            <a:r>
              <a:rPr sz="1800" spc="110" dirty="0">
                <a:latin typeface="Cambria"/>
                <a:cs typeface="Cambria"/>
              </a:rPr>
              <a:t>,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b="1" spc="130" dirty="0">
                <a:latin typeface="Cambria"/>
                <a:cs typeface="Cambria"/>
              </a:rPr>
              <a:t>html</a:t>
            </a:r>
            <a:r>
              <a:rPr sz="1800" spc="130" dirty="0">
                <a:latin typeface="Cambria"/>
                <a:cs typeface="Cambria"/>
              </a:rPr>
              <a:t>,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b="1" spc="130" dirty="0">
                <a:latin typeface="Cambria"/>
                <a:cs typeface="Cambria"/>
              </a:rPr>
              <a:t>xml</a:t>
            </a:r>
            <a:r>
              <a:rPr sz="1800" spc="130" dirty="0">
                <a:latin typeface="Cambria"/>
                <a:cs typeface="Cambria"/>
              </a:rPr>
              <a:t>, </a:t>
            </a:r>
            <a:r>
              <a:rPr sz="1800" b="1" spc="135" dirty="0">
                <a:latin typeface="Cambria"/>
                <a:cs typeface="Cambria"/>
              </a:rPr>
              <a:t>csv</a:t>
            </a:r>
            <a:r>
              <a:rPr sz="1800" b="1" spc="16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etc.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70" dirty="0">
                <a:latin typeface="Cambria"/>
                <a:cs typeface="Cambria"/>
              </a:rPr>
              <a:t>It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also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allows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user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to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send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spc="95" dirty="0">
                <a:latin typeface="Cambria"/>
                <a:cs typeface="Cambria"/>
              </a:rPr>
              <a:t>mail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directly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the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application.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82749"/>
            <a:ext cx="4048252" cy="387159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Document</a:t>
            </a:r>
            <a:r>
              <a:rPr spc="265" dirty="0"/>
              <a:t> </a:t>
            </a:r>
            <a:r>
              <a:rPr spc="215" dirty="0"/>
              <a:t>/</a:t>
            </a:r>
            <a:r>
              <a:rPr spc="275" dirty="0"/>
              <a:t> </a:t>
            </a:r>
            <a:r>
              <a:rPr spc="155" dirty="0"/>
              <a:t>Forms</a:t>
            </a:r>
            <a:r>
              <a:rPr spc="285" dirty="0"/>
              <a:t> </a:t>
            </a:r>
            <a:r>
              <a:rPr spc="110" dirty="0"/>
              <a:t>Designer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810860"/>
            <a:ext cx="6723380" cy="20332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30" dirty="0">
                <a:latin typeface="Cambria"/>
                <a:cs typeface="Cambria"/>
              </a:rPr>
              <a:t>Supports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three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types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printing</a:t>
            </a:r>
            <a:endParaRPr sz="1800">
              <a:latin typeface="Cambria"/>
              <a:cs typeface="Cambria"/>
            </a:endParaRPr>
          </a:p>
          <a:p>
            <a:pPr marL="588645" lvl="1" indent="-274955">
              <a:lnSpc>
                <a:spcPct val="100000"/>
              </a:lnSpc>
              <a:spcBef>
                <a:spcPts val="994"/>
              </a:spcBef>
              <a:buClr>
                <a:srgbClr val="EFAB00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800" spc="85" dirty="0">
                <a:latin typeface="Cambria"/>
                <a:cs typeface="Cambria"/>
              </a:rPr>
              <a:t>Draft</a:t>
            </a:r>
            <a:endParaRPr sz="1800">
              <a:latin typeface="Cambria"/>
              <a:cs typeface="Cambria"/>
            </a:endParaRPr>
          </a:p>
          <a:p>
            <a:pPr marL="588645" lvl="1" indent="-274955">
              <a:lnSpc>
                <a:spcPct val="100000"/>
              </a:lnSpc>
              <a:spcBef>
                <a:spcPts val="1005"/>
              </a:spcBef>
              <a:buClr>
                <a:srgbClr val="EFAB00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800" spc="110" dirty="0">
                <a:latin typeface="Cambria"/>
                <a:cs typeface="Cambria"/>
              </a:rPr>
              <a:t>Graphical</a:t>
            </a:r>
            <a:endParaRPr sz="1800">
              <a:latin typeface="Cambria"/>
              <a:cs typeface="Cambria"/>
            </a:endParaRPr>
          </a:p>
          <a:p>
            <a:pPr marL="588645" lvl="1" indent="-274955">
              <a:lnSpc>
                <a:spcPct val="100000"/>
              </a:lnSpc>
              <a:spcBef>
                <a:spcPts val="1000"/>
              </a:spcBef>
              <a:buClr>
                <a:srgbClr val="EFAB00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800" spc="40" dirty="0">
                <a:latin typeface="Cambria"/>
                <a:cs typeface="Cambria"/>
              </a:rPr>
              <a:t>Roll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01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14" dirty="0">
                <a:latin typeface="Cambria"/>
                <a:cs typeface="Cambria"/>
              </a:rPr>
              <a:t>User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defined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unlimited</a:t>
            </a:r>
            <a:r>
              <a:rPr sz="1800" spc="135" dirty="0">
                <a:latin typeface="Cambria"/>
                <a:cs typeface="Cambria"/>
              </a:rPr>
              <a:t> number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designs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each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screen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Labels</a:t>
            </a:r>
            <a:r>
              <a:rPr spc="229" dirty="0"/>
              <a:t> </a:t>
            </a:r>
            <a:r>
              <a:rPr spc="110" dirty="0"/>
              <a:t>Designer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6325" y="3440900"/>
            <a:ext cx="3876675" cy="25060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435" y="1748790"/>
            <a:ext cx="7741284" cy="254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latin typeface="Cambria"/>
                <a:cs typeface="Cambria"/>
              </a:rPr>
              <a:t>Design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Labels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from/for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any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given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report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with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user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defined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options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for </a:t>
            </a:r>
            <a:r>
              <a:rPr sz="1800" spc="125" dirty="0">
                <a:latin typeface="Cambria"/>
                <a:cs typeface="Cambria"/>
              </a:rPr>
              <a:t>Number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copies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45" dirty="0">
                <a:latin typeface="Cambria"/>
                <a:cs typeface="Cambria"/>
              </a:rPr>
              <a:t>and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layouts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as: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Address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Labels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5" dirty="0">
                <a:latin typeface="Cambria"/>
                <a:cs typeface="Cambria"/>
              </a:rPr>
              <a:t>Barcode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Labels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75" dirty="0">
                <a:latin typeface="Cambria"/>
                <a:cs typeface="Cambria"/>
              </a:rPr>
              <a:t>Id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Cards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Pay-</a:t>
            </a:r>
            <a:r>
              <a:rPr sz="1800" spc="90" dirty="0">
                <a:latin typeface="Cambria"/>
                <a:cs typeface="Cambria"/>
              </a:rPr>
              <a:t>slips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etc.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95" dirty="0"/>
              <a:t>SMS</a:t>
            </a:r>
            <a:r>
              <a:rPr spc="265" dirty="0"/>
              <a:t> </a:t>
            </a:r>
            <a:r>
              <a:rPr spc="125" dirty="0"/>
              <a:t>Integration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6737" y="1791461"/>
            <a:ext cx="7539990" cy="358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latin typeface="Cambria"/>
                <a:cs typeface="Cambria"/>
              </a:rPr>
              <a:t>User </a:t>
            </a:r>
            <a:r>
              <a:rPr sz="1800" spc="75" dirty="0">
                <a:latin typeface="Cambria"/>
                <a:cs typeface="Cambria"/>
              </a:rPr>
              <a:t>defined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250" dirty="0">
                <a:latin typeface="Cambria"/>
                <a:cs typeface="Cambria"/>
              </a:rPr>
              <a:t>SMS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screens</a:t>
            </a:r>
            <a:r>
              <a:rPr sz="1800" spc="145" dirty="0">
                <a:latin typeface="Cambria"/>
                <a:cs typeface="Cambria"/>
              </a:rPr>
              <a:t> and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reports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55" dirty="0">
                <a:latin typeface="Cambria"/>
                <a:cs typeface="Cambria"/>
              </a:rPr>
              <a:t>as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0" dirty="0">
                <a:latin typeface="Cambria"/>
                <a:cs typeface="Cambria"/>
              </a:rPr>
              <a:t>Order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Confirmation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5" dirty="0">
                <a:latin typeface="Cambria"/>
                <a:cs typeface="Cambria"/>
              </a:rPr>
              <a:t>Dispatch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goods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0" dirty="0">
                <a:latin typeface="Cambria"/>
                <a:cs typeface="Cambria"/>
              </a:rPr>
              <a:t>Receivables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due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0" dirty="0">
                <a:latin typeface="Cambria"/>
                <a:cs typeface="Cambria"/>
              </a:rPr>
              <a:t>Salary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deposited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etc.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5" dirty="0">
                <a:latin typeface="Cambria"/>
                <a:cs typeface="Cambria"/>
              </a:rPr>
              <a:t>Data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population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229" dirty="0">
                <a:latin typeface="Cambria"/>
                <a:cs typeface="Cambria"/>
              </a:rPr>
              <a:t>SMS</a:t>
            </a:r>
            <a:endParaRPr sz="1800">
              <a:latin typeface="Cambria"/>
              <a:cs typeface="Cambria"/>
            </a:endParaRPr>
          </a:p>
          <a:p>
            <a:pPr marL="286385" marR="508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5" dirty="0">
                <a:latin typeface="Cambria"/>
                <a:cs typeface="Cambria"/>
              </a:rPr>
              <a:t>Data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Response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250" dirty="0">
                <a:latin typeface="Cambria"/>
                <a:cs typeface="Cambria"/>
              </a:rPr>
              <a:t>SMS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(send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60" dirty="0">
                <a:latin typeface="Cambria"/>
                <a:cs typeface="Cambria"/>
              </a:rPr>
              <a:t>sms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know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your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client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balance, </a:t>
            </a:r>
            <a:r>
              <a:rPr sz="1800" spc="100" dirty="0">
                <a:latin typeface="Cambria"/>
                <a:cs typeface="Cambria"/>
              </a:rPr>
              <a:t>product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balance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etc.)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312" y="2057706"/>
            <a:ext cx="2167758" cy="235852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Peripherals</a:t>
            </a:r>
            <a:r>
              <a:rPr spc="229" dirty="0"/>
              <a:t> </a:t>
            </a:r>
            <a:r>
              <a:rPr spc="120" dirty="0"/>
              <a:t>Support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40" y="2947035"/>
            <a:ext cx="2419350" cy="15335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86385" marR="5080" indent="-274320">
              <a:lnSpc>
                <a:spcPts val="1900"/>
              </a:lnSpc>
              <a:spcBef>
                <a:spcPts val="38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00" dirty="0"/>
              <a:t>Serial</a:t>
            </a:r>
            <a:r>
              <a:rPr spc="140" dirty="0"/>
              <a:t> </a:t>
            </a:r>
            <a:r>
              <a:rPr spc="60" dirty="0"/>
              <a:t>port</a:t>
            </a:r>
            <a:r>
              <a:rPr spc="165" dirty="0"/>
              <a:t> </a:t>
            </a:r>
            <a:r>
              <a:rPr spc="145" dirty="0"/>
              <a:t>and</a:t>
            </a:r>
            <a:r>
              <a:rPr spc="175" dirty="0"/>
              <a:t> </a:t>
            </a:r>
            <a:r>
              <a:rPr spc="95" dirty="0"/>
              <a:t>keyboard</a:t>
            </a:r>
            <a:r>
              <a:rPr spc="125" dirty="0"/>
              <a:t> </a:t>
            </a:r>
            <a:r>
              <a:rPr spc="130" dirty="0"/>
              <a:t>scanners</a:t>
            </a:r>
            <a:r>
              <a:rPr spc="165" dirty="0"/>
              <a:t> </a:t>
            </a:r>
            <a:r>
              <a:rPr spc="-25" dirty="0"/>
              <a:t>for </a:t>
            </a:r>
            <a:r>
              <a:rPr spc="95" dirty="0"/>
              <a:t>barcode</a:t>
            </a:r>
            <a:r>
              <a:rPr spc="135" dirty="0"/>
              <a:t> </a:t>
            </a:r>
            <a:r>
              <a:rPr spc="75" dirty="0"/>
              <a:t>reading</a:t>
            </a:r>
          </a:p>
          <a:p>
            <a:pPr marL="287020" indent="-274320">
              <a:lnSpc>
                <a:spcPct val="100000"/>
              </a:lnSpc>
              <a:spcBef>
                <a:spcPts val="97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60" dirty="0"/>
              <a:t>Pole</a:t>
            </a:r>
            <a:r>
              <a:rPr spc="130" dirty="0"/>
              <a:t> </a:t>
            </a:r>
            <a:r>
              <a:rPr spc="70" dirty="0"/>
              <a:t>display</a:t>
            </a:r>
          </a:p>
          <a:p>
            <a:pPr marL="287020" indent="-274320">
              <a:lnSpc>
                <a:spcPct val="100000"/>
              </a:lnSpc>
              <a:spcBef>
                <a:spcPts val="10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85" dirty="0"/>
              <a:t>Weighing</a:t>
            </a:r>
            <a:r>
              <a:rPr spc="165" dirty="0"/>
              <a:t> </a:t>
            </a:r>
            <a:r>
              <a:rPr spc="110" dirty="0"/>
              <a:t>scale</a:t>
            </a:r>
            <a:r>
              <a:rPr spc="210" dirty="0"/>
              <a:t> </a:t>
            </a:r>
            <a:r>
              <a:rPr spc="80" dirty="0"/>
              <a:t>reading</a:t>
            </a:r>
          </a:p>
          <a:p>
            <a:pPr marL="287020" indent="-274320">
              <a:lnSpc>
                <a:spcPct val="100000"/>
              </a:lnSpc>
              <a:spcBef>
                <a:spcPts val="994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140" dirty="0"/>
              <a:t>Card</a:t>
            </a:r>
            <a:r>
              <a:rPr spc="155" dirty="0"/>
              <a:t> </a:t>
            </a:r>
            <a:r>
              <a:rPr spc="100" dirty="0"/>
              <a:t>Reader</a:t>
            </a:r>
            <a:r>
              <a:rPr spc="125" dirty="0"/>
              <a:t> </a:t>
            </a:r>
            <a:r>
              <a:rPr spc="85" dirty="0"/>
              <a:t>etc.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0"/>
            <a:ext cx="8496300" cy="161925"/>
          </a:xfrm>
          <a:custGeom>
            <a:avLst/>
            <a:gdLst/>
            <a:ahLst/>
            <a:cxnLst/>
            <a:rect l="l" t="t" r="r" b="b"/>
            <a:pathLst>
              <a:path w="8496300" h="161925">
                <a:moveTo>
                  <a:pt x="8496300" y="0"/>
                </a:moveTo>
                <a:lnTo>
                  <a:pt x="0" y="0"/>
                </a:lnTo>
                <a:lnTo>
                  <a:pt x="0" y="161925"/>
                </a:lnTo>
                <a:lnTo>
                  <a:pt x="8496300" y="161925"/>
                </a:lnTo>
                <a:lnTo>
                  <a:pt x="8496300" y="0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2087" y="3398834"/>
            <a:ext cx="8810625" cy="3454400"/>
            <a:chOff x="192087" y="3398834"/>
            <a:chExt cx="8810625" cy="3454400"/>
          </a:xfrm>
        </p:grpSpPr>
        <p:sp>
          <p:nvSpPr>
            <p:cNvPr id="4" name="object 4"/>
            <p:cNvSpPr/>
            <p:nvPr/>
          </p:nvSpPr>
          <p:spPr>
            <a:xfrm>
              <a:off x="323850" y="6683369"/>
              <a:ext cx="8496300" cy="161925"/>
            </a:xfrm>
            <a:custGeom>
              <a:avLst/>
              <a:gdLst/>
              <a:ahLst/>
              <a:cxnLst/>
              <a:rect l="l" t="t" r="r" b="b"/>
              <a:pathLst>
                <a:path w="8496300" h="161925">
                  <a:moveTo>
                    <a:pt x="8496300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8496300" y="161925"/>
                  </a:lnTo>
                  <a:lnTo>
                    <a:pt x="849630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87" y="3398834"/>
              <a:ext cx="8810625" cy="34544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1001" y="1466469"/>
            <a:ext cx="275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3860" algn="l"/>
              </a:tabLst>
            </a:pPr>
            <a:r>
              <a:rPr sz="3600" spc="220" dirty="0">
                <a:solidFill>
                  <a:srgbClr val="0076CA"/>
                </a:solidFill>
              </a:rPr>
              <a:t>Thank</a:t>
            </a:r>
            <a:r>
              <a:rPr sz="3600" dirty="0">
                <a:solidFill>
                  <a:srgbClr val="0076CA"/>
                </a:solidFill>
              </a:rPr>
              <a:t>	</a:t>
            </a:r>
            <a:r>
              <a:rPr sz="3600" spc="180" dirty="0">
                <a:solidFill>
                  <a:srgbClr val="0076CA"/>
                </a:solidFill>
              </a:rPr>
              <a:t>You!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Cash</a:t>
            </a:r>
            <a:r>
              <a:rPr spc="275" dirty="0"/>
              <a:t> </a:t>
            </a:r>
            <a:r>
              <a:rPr spc="140" dirty="0"/>
              <a:t>&amp;</a:t>
            </a:r>
            <a:r>
              <a:rPr spc="265" dirty="0"/>
              <a:t> </a:t>
            </a:r>
            <a:r>
              <a:rPr spc="114" dirty="0"/>
              <a:t>Bank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938908"/>
            <a:ext cx="3174365" cy="258635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2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5" dirty="0">
                <a:latin typeface="Cambria"/>
                <a:cs typeface="Cambria"/>
              </a:rPr>
              <a:t>Collections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45" dirty="0">
                <a:latin typeface="Cambria"/>
                <a:cs typeface="Cambria"/>
              </a:rPr>
              <a:t>and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Payments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10" dirty="0">
                <a:latin typeface="Cambria"/>
                <a:cs typeface="Cambria"/>
              </a:rPr>
              <a:t>Auto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204" dirty="0">
                <a:latin typeface="Cambria"/>
                <a:cs typeface="Cambria"/>
              </a:rPr>
              <a:t>Cash </a:t>
            </a:r>
            <a:r>
              <a:rPr sz="1800" spc="95" dirty="0">
                <a:latin typeface="Cambria"/>
                <a:cs typeface="Cambria"/>
              </a:rPr>
              <a:t>Sweep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In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5" dirty="0">
                <a:latin typeface="Cambria"/>
                <a:cs typeface="Cambria"/>
              </a:rPr>
              <a:t>Cheque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Bounce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0" dirty="0">
                <a:latin typeface="Cambria"/>
                <a:cs typeface="Cambria"/>
              </a:rPr>
              <a:t>Cheque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60" dirty="0">
                <a:latin typeface="Cambria"/>
                <a:cs typeface="Cambria"/>
              </a:rPr>
              <a:t>Status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Update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0" dirty="0">
                <a:latin typeface="Cambria"/>
                <a:cs typeface="Cambria"/>
              </a:rPr>
              <a:t>Cheque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Cancellations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70" dirty="0">
                <a:latin typeface="Cambria"/>
                <a:cs typeface="Cambria"/>
              </a:rPr>
              <a:t>Fund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Transfer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40" y="2363723"/>
            <a:ext cx="2905125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Bank</a:t>
            </a:r>
            <a:r>
              <a:rPr spc="270" dirty="0"/>
              <a:t> </a:t>
            </a:r>
            <a:r>
              <a:rPr spc="145" dirty="0"/>
              <a:t>Reconciliation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2330272"/>
            <a:ext cx="5038725" cy="165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5" dirty="0">
                <a:latin typeface="Cambria"/>
                <a:cs typeface="Cambria"/>
              </a:rPr>
              <a:t>Upload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180" dirty="0">
                <a:latin typeface="Cambria"/>
                <a:cs typeface="Cambria"/>
              </a:rPr>
              <a:t>Bank </a:t>
            </a:r>
            <a:r>
              <a:rPr sz="1800" spc="114" dirty="0">
                <a:latin typeface="Cambria"/>
                <a:cs typeface="Cambria"/>
              </a:rPr>
              <a:t>Statement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Auto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updates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Cheque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cleared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190" dirty="0">
                <a:latin typeface="Cambria"/>
                <a:cs typeface="Cambria"/>
              </a:rPr>
              <a:t>/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200" dirty="0">
                <a:latin typeface="Cambria"/>
                <a:cs typeface="Cambria"/>
              </a:rPr>
              <a:t>un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cleared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85" dirty="0">
                <a:latin typeface="Cambria"/>
                <a:cs typeface="Cambria"/>
              </a:rPr>
              <a:t>For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multiple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branches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3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0" dirty="0">
                <a:latin typeface="Cambria"/>
                <a:cs typeface="Cambria"/>
              </a:rPr>
              <a:t>Clearance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Cheque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no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wise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Purchase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4950" y="3450877"/>
            <a:ext cx="3505200" cy="31836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435" y="1631442"/>
            <a:ext cx="8173084" cy="473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800" spc="95" dirty="0">
                <a:latin typeface="Cambria"/>
                <a:cs typeface="Cambria"/>
              </a:rPr>
              <a:t>Complete</a:t>
            </a:r>
            <a:r>
              <a:rPr sz="1800" spc="125" dirty="0">
                <a:latin typeface="Cambria"/>
                <a:cs typeface="Cambria"/>
              </a:rPr>
              <a:t> Purchase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modules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help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you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in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tracking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your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sales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right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from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enquiry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generation.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The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software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captures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all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details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from</a:t>
            </a:r>
            <a:r>
              <a:rPr sz="1800" spc="50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enquiry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generation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collection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against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invoice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raised.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It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165" dirty="0">
                <a:latin typeface="Cambria"/>
                <a:cs typeface="Cambria"/>
              </a:rPr>
              <a:t>has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following</a:t>
            </a:r>
            <a:r>
              <a:rPr sz="1800" spc="85" dirty="0">
                <a:latin typeface="Cambria"/>
                <a:cs typeface="Cambria"/>
              </a:rPr>
              <a:t>  </a:t>
            </a:r>
            <a:r>
              <a:rPr sz="1800" spc="100" dirty="0">
                <a:latin typeface="Cambria"/>
                <a:cs typeface="Cambria"/>
              </a:rPr>
              <a:t>screens: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5" dirty="0">
                <a:latin typeface="Cambria"/>
                <a:cs typeface="Cambria"/>
              </a:rPr>
              <a:t>Purchase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Indent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5" dirty="0">
                <a:latin typeface="Cambria"/>
                <a:cs typeface="Cambria"/>
              </a:rPr>
              <a:t>Purchase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Order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90" dirty="0">
                <a:latin typeface="Cambria"/>
                <a:cs typeface="Cambria"/>
              </a:rPr>
              <a:t>Material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Receipts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90" dirty="0">
                <a:latin typeface="Cambria"/>
                <a:cs typeface="Cambria"/>
              </a:rPr>
              <a:t>/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Goods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Receipts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Note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39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5" dirty="0">
                <a:latin typeface="Cambria"/>
                <a:cs typeface="Cambria"/>
              </a:rPr>
              <a:t>Purchase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Invoice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40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25" dirty="0">
                <a:latin typeface="Cambria"/>
                <a:cs typeface="Cambria"/>
              </a:rPr>
              <a:t>Purchase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Return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39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Quotations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Sales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535938"/>
            <a:ext cx="8038465" cy="422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spc="95" dirty="0">
                <a:latin typeface="Cambria"/>
                <a:cs typeface="Cambria"/>
              </a:rPr>
              <a:t>Complete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40" dirty="0">
                <a:latin typeface="Cambria"/>
                <a:cs typeface="Cambria"/>
              </a:rPr>
              <a:t>Sales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module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with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workflow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help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you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in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tracking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your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sales </a:t>
            </a:r>
            <a:r>
              <a:rPr sz="1800" spc="70" dirty="0">
                <a:latin typeface="Cambria"/>
                <a:cs typeface="Cambria"/>
              </a:rPr>
              <a:t>right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order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generation.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The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software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captures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all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details </a:t>
            </a:r>
            <a:r>
              <a:rPr sz="1800" spc="60" dirty="0">
                <a:latin typeface="Cambria"/>
                <a:cs typeface="Cambria"/>
              </a:rPr>
              <a:t>from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order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generation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to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collection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against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the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invoice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raised.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It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65" dirty="0">
                <a:latin typeface="Cambria"/>
                <a:cs typeface="Cambria"/>
              </a:rPr>
              <a:t>has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following</a:t>
            </a:r>
            <a:r>
              <a:rPr sz="1800" spc="75" dirty="0">
                <a:latin typeface="Cambria"/>
                <a:cs typeface="Cambria"/>
              </a:rPr>
              <a:t>  </a:t>
            </a:r>
            <a:r>
              <a:rPr sz="1800" spc="105" dirty="0">
                <a:latin typeface="Cambria"/>
                <a:cs typeface="Cambria"/>
              </a:rPr>
              <a:t>screens: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0" dirty="0">
                <a:latin typeface="Cambria"/>
                <a:cs typeface="Cambria"/>
              </a:rPr>
              <a:t>Sales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Order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(with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Variance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levels)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68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60" dirty="0">
                <a:latin typeface="Cambria"/>
                <a:cs typeface="Cambria"/>
              </a:rPr>
              <a:t>Delivery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Note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190" dirty="0">
                <a:latin typeface="Cambria"/>
                <a:cs typeface="Cambria"/>
              </a:rPr>
              <a:t>/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Challan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68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0" dirty="0">
                <a:latin typeface="Cambria"/>
                <a:cs typeface="Cambria"/>
              </a:rPr>
              <a:t>Sales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Invoice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680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40" dirty="0">
                <a:latin typeface="Cambria"/>
                <a:cs typeface="Cambria"/>
              </a:rPr>
              <a:t>Sales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Return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685"/>
              </a:spcBef>
              <a:buClr>
                <a:srgbClr val="EFAB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Quotations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1027</Words>
  <Application>Microsoft Office PowerPoint</Application>
  <PresentationFormat>On-screen Show (4:3)</PresentationFormat>
  <Paragraphs>319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Ixpert Interactive Solutions</vt:lpstr>
      <vt:lpstr>Slide 2</vt:lpstr>
      <vt:lpstr>Overview</vt:lpstr>
      <vt:lpstr>Ixpert – EMS</vt:lpstr>
      <vt:lpstr>Finance</vt:lpstr>
      <vt:lpstr>Cash &amp; Bank</vt:lpstr>
      <vt:lpstr>Bank Reconciliation</vt:lpstr>
      <vt:lpstr>Purchase</vt:lpstr>
      <vt:lpstr>Sales</vt:lpstr>
      <vt:lpstr>Multiple Pricing Levels</vt:lpstr>
      <vt:lpstr>Inventory Controls</vt:lpstr>
      <vt:lpstr>Inventory Attributes</vt:lpstr>
      <vt:lpstr>Inventory</vt:lpstr>
      <vt:lpstr>Manufacturing</vt:lpstr>
      <vt:lpstr>Job Work</vt:lpstr>
      <vt:lpstr>Job Work</vt:lpstr>
      <vt:lpstr>Issue to Job Work</vt:lpstr>
      <vt:lpstr>GIN return from Job Work</vt:lpstr>
      <vt:lpstr>Quality Control - Job Work</vt:lpstr>
      <vt:lpstr>Goods Receipt Note (GRN)- Job Work</vt:lpstr>
      <vt:lpstr>Expired Goods Report</vt:lpstr>
      <vt:lpstr>Purchase Invoice with Batch Details</vt:lpstr>
      <vt:lpstr>Sales Order</vt:lpstr>
      <vt:lpstr>Bill of Material/Recipe</vt:lpstr>
      <vt:lpstr>Job Card</vt:lpstr>
      <vt:lpstr>Routing Chart</vt:lpstr>
      <vt:lpstr>Issue from Process to Process</vt:lpstr>
      <vt:lpstr>Lab Testing Screen</vt:lpstr>
      <vt:lpstr>QC Screen</vt:lpstr>
      <vt:lpstr>QC Rejected Report</vt:lpstr>
      <vt:lpstr>Work Order</vt:lpstr>
      <vt:lpstr>Define Labourers</vt:lpstr>
      <vt:lpstr>Workers Timesheet</vt:lpstr>
      <vt:lpstr>Workers Timesheet Report</vt:lpstr>
      <vt:lpstr>Receipt from Production</vt:lpstr>
      <vt:lpstr>Despatch List</vt:lpstr>
      <vt:lpstr>Sales Invoice</vt:lpstr>
      <vt:lpstr>Taxes</vt:lpstr>
      <vt:lpstr>Segments</vt:lpstr>
      <vt:lpstr>Ixpert – EMS (Architecture)</vt:lpstr>
      <vt:lpstr>Centralized Database</vt:lpstr>
      <vt:lpstr>Technology</vt:lpstr>
      <vt:lpstr>Features</vt:lpstr>
      <vt:lpstr>Integrations</vt:lpstr>
      <vt:lpstr>Screens Customization</vt:lpstr>
      <vt:lpstr>Docking of Screens</vt:lpstr>
      <vt:lpstr>Reporting Tool</vt:lpstr>
      <vt:lpstr>Slice and Dice Data</vt:lpstr>
      <vt:lpstr>Auto Filter</vt:lpstr>
      <vt:lpstr>Grouping</vt:lpstr>
      <vt:lpstr>Other Additional Options</vt:lpstr>
      <vt:lpstr>Graphs / Charts</vt:lpstr>
      <vt:lpstr>Dashboard</vt:lpstr>
      <vt:lpstr>Printing Tool</vt:lpstr>
      <vt:lpstr>Document / Forms Designer</vt:lpstr>
      <vt:lpstr>Labels Designer</vt:lpstr>
      <vt:lpstr>SMS Integration</vt:lpstr>
      <vt:lpstr>Peripherals Support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HP</cp:lastModifiedBy>
  <cp:revision>1</cp:revision>
  <dcterms:created xsi:type="dcterms:W3CDTF">2022-10-06T06:43:05Z</dcterms:created>
  <dcterms:modified xsi:type="dcterms:W3CDTF">2022-10-06T06:46:10Z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2022-10-06T00:00:00Z</vt:filetime>
  </property>
  <property fmtid="{D5CDD505-2E9C-101B-9397-08002B2CF9AE}" pid="5" name="Producer">
    <vt:lpwstr>Microsoft® Office PowerPoint® 2007</vt:lpwstr>
  </property>
</Properties>
</file>